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4de20a7c1c154d8f" /><Relationship Type="http://schemas.openxmlformats.org/officeDocument/2006/relationships/extended-properties" Target="/docProps/app.xml" Id="Rf54ccbcd4cea4845" /><Relationship Type="http://schemas.openxmlformats.org/officeDocument/2006/relationships/officeDocument" Target="/ppt/presentation.xml" Id="R9d802a0de49549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1333bf899c4147"/>
  </p:sldMasterIdLst>
  <p:notesMasterIdLst>
    <p:notesMasterId xmlns:r="http://schemas.openxmlformats.org/officeDocument/2006/relationships" r:id="R02ad3cf9863c4edd"/>
  </p:notesMasterIdLst>
  <p:sldIdLst>
    <p:sldId xmlns:r="http://schemas.openxmlformats.org/officeDocument/2006/relationships" id="256" r:id="Rc8c7c044cccb4bf1"/>
    <p:sldId xmlns:r="http://schemas.openxmlformats.org/officeDocument/2006/relationships" id="257" r:id="R9e1c0c8d20f04931"/>
    <p:sldId xmlns:r="http://schemas.openxmlformats.org/officeDocument/2006/relationships" id="258" r:id="Rc2bc3c0ae9c24c6d"/>
    <p:sldId xmlns:r="http://schemas.openxmlformats.org/officeDocument/2006/relationships" id="259" r:id="Rbd25049d0a2f484c"/>
    <p:sldId xmlns:r="http://schemas.openxmlformats.org/officeDocument/2006/relationships" id="260" r:id="R7fcdb614ec144a35"/>
    <p:sldId xmlns:r="http://schemas.openxmlformats.org/officeDocument/2006/relationships" id="261" r:id="R5887ec2d281646d3"/>
    <p:sldId xmlns:r="http://schemas.openxmlformats.org/officeDocument/2006/relationships" id="262" r:id="Rdb72ea70be0042a1"/>
    <p:sldId xmlns:r="http://schemas.openxmlformats.org/officeDocument/2006/relationships" id="263" r:id="R784da856632b4333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307ef4f0e15e4909" /><Relationship Type="http://schemas.openxmlformats.org/officeDocument/2006/relationships/slideMaster" Target="/ppt/slideMasters/slideMaster1.xml" Id="Rdf1333bf899c4147" /><Relationship Type="http://schemas.openxmlformats.org/officeDocument/2006/relationships/notesMaster" Target="/ppt/notesMasters/notesMaster1.xml" Id="R02ad3cf9863c4edd" /><Relationship Type="http://schemas.openxmlformats.org/officeDocument/2006/relationships/presProps" Target="/ppt/presProps.xml" Id="R6c6dbb2c928b414b" /><Relationship Type="http://schemas.openxmlformats.org/officeDocument/2006/relationships/tableStyles" Target="/ppt/tableStyles.xml" Id="R58f69c23ec0f49cc" /><Relationship Type="http://schemas.openxmlformats.org/officeDocument/2006/relationships/slide" Target="/ppt/slides/slide1.xml" Id="Rc8c7c044cccb4bf1" /><Relationship Type="http://schemas.openxmlformats.org/officeDocument/2006/relationships/slide" Target="/ppt/slides/slide2.xml" Id="R9e1c0c8d20f04931" /><Relationship Type="http://schemas.openxmlformats.org/officeDocument/2006/relationships/slide" Target="/ppt/slides/slide3.xml" Id="Rc2bc3c0ae9c24c6d" /><Relationship Type="http://schemas.openxmlformats.org/officeDocument/2006/relationships/slide" Target="/ppt/slides/slide4.xml" Id="Rbd25049d0a2f484c" /><Relationship Type="http://schemas.openxmlformats.org/officeDocument/2006/relationships/slide" Target="/ppt/slides/slide5.xml" Id="R7fcdb614ec144a35" /><Relationship Type="http://schemas.openxmlformats.org/officeDocument/2006/relationships/slide" Target="/ppt/slides/slide6.xml" Id="R5887ec2d281646d3" /><Relationship Type="http://schemas.openxmlformats.org/officeDocument/2006/relationships/slide" Target="/ppt/slides/slide7.xml" Id="Rdb72ea70be0042a1" /><Relationship Type="http://schemas.openxmlformats.org/officeDocument/2006/relationships/slide" Target="/ppt/slides/slide8.xml" Id="R784da856632b4333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200812ce943a42c8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d209604d59664396" /><Relationship Type="http://schemas.openxmlformats.org/officeDocument/2006/relationships/notesMaster" Target="/ppt/notesMasters/notesMaster1.xml" Id="R77600095095a4370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9288dd8a06e44d2b" /><Relationship Type="http://schemas.openxmlformats.org/officeDocument/2006/relationships/notesMaster" Target="/ppt/notesMasters/notesMaster1.xml" Id="Re69a7a2c64d84aaa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daec8cd5836747b5" /><Relationship Type="http://schemas.openxmlformats.org/officeDocument/2006/relationships/notesMaster" Target="/ppt/notesMasters/notesMaster1.xml" Id="R2beafd18a15e463c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32a14ae74e45430e" /><Relationship Type="http://schemas.openxmlformats.org/officeDocument/2006/relationships/notesMaster" Target="/ppt/notesMasters/notesMaster1.xml" Id="R1e75eb8ba6934cce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13068c9f32744693" /><Relationship Type="http://schemas.openxmlformats.org/officeDocument/2006/relationships/notesMaster" Target="/ppt/notesMasters/notesMaster1.xml" Id="R66b05bbcc1074a80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c27982e83bd049de" /><Relationship Type="http://schemas.openxmlformats.org/officeDocument/2006/relationships/notesMaster" Target="/ppt/notesMasters/notesMaster1.xml" Id="Raa4d11ed581742ea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50c805cc997c4af9" /><Relationship Type="http://schemas.openxmlformats.org/officeDocument/2006/relationships/notesMaster" Target="/ppt/notesMasters/notesMaster1.xml" Id="R95c9f5467ab444c1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f477dce0971f4089" /><Relationship Type="http://schemas.openxmlformats.org/officeDocument/2006/relationships/notesMaster" Target="/ppt/notesMasters/notesMaster1.xml" Id="R1be6c59f6f80488e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design-system/README.md</a:t>
            </a:r>
          </a:p>
          <a:p xmlns:a="http://schemas.openxmlformats.org/drawingml/2006/main">
            <a:r>
              <a:t>- design_philosophy_absd_v7/{tokens,typography,color,voice}.md</a:t>
            </a:r>
          </a:p>
          <a:p xmlns:a="http://schemas.openxmlformats.org/drawingml/2006/main">
            <a:r>
              <a:t>- docs/architecture/adr/039-annual-capacity-indicator-rubric-spine.md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lib/domain/planning/annual-capacity-binding.ts</a:t>
            </a:r>
          </a:p>
          <a:p xmlns:a="http://schemas.openxmlformats.org/drawingml/2006/main">
            <a:r>
              <a:t>- lib/domain/services/planning/weekly-official-capacity-binding.service.ts</a:t>
            </a:r>
          </a:p>
          <a:p xmlns:a="http://schemas.openxmlformats.org/drawingml/2006/main">
            <a:r>
              <a:t>- lib/ai/skills/planning-finalization.ts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Commit local d30fb5f40: enforce official four-section artifacts</a:t>
            </a:r>
          </a:p>
          <a:p xmlns:a="http://schemas.openxmlformats.org/drawingml/2006/main">
            <a:r>
              <a:t>- Commit local 4eee4a464: govern the four-section weekly package</a:t>
            </a:r>
          </a:p>
          <a:p xmlns:a="http://schemas.openxmlformats.org/drawingml/2006/main">
            <a:r>
              <a:t>- Pending production promotion as of 2026-08-04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skills/planning-aena/TEMPLATES/ESTILOS/</a:t>
            </a:r>
          </a:p>
          <a:p xmlns:a="http://schemas.openxmlformats.org/drawingml/2006/main">
            <a:r>
              <a:t>- lib/ai/skills/planning-user-prompt.ts</a:t>
            </a:r>
          </a:p>
          <a:p xmlns:a="http://schemas.openxmlformats.org/drawingml/2006/main">
            <a:r>
              <a:t>- lib/ai/skills/planning-weekly-output-contract.ts</a:t>
            </a:r>
          </a:p>
          <a:p xmlns:a="http://schemas.openxmlformats.org/drawingml/2006/main">
            <a:r>
              <a:t>- Commit local 942a000ef: clarify styles and gradebook alignment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app/dashboard/courses/[id]/weekly-ai/WeeklyPlanningDraftWorkspace.tsx</a:t>
            </a:r>
          </a:p>
          <a:p xmlns:a="http://schemas.openxmlformats.org/drawingml/2006/main">
            <a:r>
              <a:t>- lib/services/planning/weekly-planning-generation-orchestrator.service.ts</a:t>
            </a:r>
          </a:p>
          <a:p xmlns:a="http://schemas.openxmlformats.org/drawingml/2006/main">
            <a:r>
              <a:t>- lib/ai/skills/planning-finalization.ts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docs/business-logic/normas-convivencia-2025-2030.md: dimensiones 40/30/30</a:t>
            </a:r>
          </a:p>
          <a:p xmlns:a="http://schemas.openxmlformats.org/drawingml/2006/main">
            <a:r>
              <a:t>- lib/services/gradebook/generator.ts</a:t>
            </a:r>
          </a:p>
          <a:p xmlns:a="http://schemas.openxmlformats.org/drawingml/2006/main">
            <a:r>
              <a:t>- Commit local 638f513c0: rubric-gradebook SSOT; pending promotion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release:status run 2026-08-04: production 8f3f64296efe8f22bce5d53500c30598091f836a</a:t>
            </a:r>
          </a:p>
          <a:p xmlns:a="http://schemas.openxmlformats.org/drawingml/2006/main">
            <a:r>
              <a:t>- Local clean main at verification: 942a000ef159f5079d66791797294461876cb1b0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Synthesis of verified AENA_Admin Weekly Plans V2 contracts and deployment boundary as of 2026-08-04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24df7a8c7d45a4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e8eb6e57d6aa433d" /><Relationship Type="http://schemas.openxmlformats.org/officeDocument/2006/relationships/slideLayout" Target="/ppt/slideLayouts/slideLayout1.xml" Id="R59420a81f1c84046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420a81f1c84046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51941a8fbc4ce7" /><Relationship Type="http://schemas.openxmlformats.org/officeDocument/2006/relationships/image" Target="/ppt/media/image.png" Id="Rbb99e426781b4944" /><Relationship Type="http://schemas.openxmlformats.org/officeDocument/2006/relationships/notesSlide" Target="/ppt/notesSlides/notesSlide1.xml" Id="Re08f7c3ed39d4f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fb0f8271046e0" /><Relationship Type="http://schemas.openxmlformats.org/officeDocument/2006/relationships/notesSlide" Target="/ppt/notesSlides/notesSlide2.xml" Id="R2ff22c82656d45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78589d87da4265" /><Relationship Type="http://schemas.openxmlformats.org/officeDocument/2006/relationships/notesSlide" Target="/ppt/notesSlides/notesSlide3.xml" Id="R826ddfc4cf3a40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97ee14dd55481b" /><Relationship Type="http://schemas.openxmlformats.org/officeDocument/2006/relationships/notesSlide" Target="/ppt/notesSlides/notesSlide4.xml" Id="R94f84a06a79a4e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c5e73d5dab4b70" /><Relationship Type="http://schemas.openxmlformats.org/officeDocument/2006/relationships/notesSlide" Target="/ppt/notesSlides/notesSlide5.xml" Id="R5a41bb23f5bf4e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69f7caaf804426" /><Relationship Type="http://schemas.openxmlformats.org/officeDocument/2006/relationships/notesSlide" Target="/ppt/notesSlides/notesSlide6.xml" Id="R3a27e9e4c74b46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dc64269e94ac9" /><Relationship Type="http://schemas.openxmlformats.org/officeDocument/2006/relationships/notesSlide" Target="/ppt/notesSlides/notesSlide7.xml" Id="R1e8c683a59414c60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925951633444a1" /><Relationship Type="http://schemas.openxmlformats.org/officeDocument/2006/relationships/image" Target="/ppt/media/image2.png" Id="R226360811812446d" /><Relationship Type="http://schemas.openxmlformats.org/officeDocument/2006/relationships/notesSlide" Target="/ppt/notesSlides/notesSlide8.xml" Id="Rfb36f6442b18444b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01F5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golden-thread">
            <a:extLst xmlns:a="http://schemas.openxmlformats.org/drawingml/2006/main">
              <a:ext uri="{FF2B5EF4-FFF2-40B4-BE49-F238E27FC236}">
                <a16:creationId xmlns:a16="http://schemas.microsoft.com/office/drawing/2014/main" id="{99ED4208-1A98-47E3-AF8E-AF1590805B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92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-label">
            <a:extLst xmlns:a="http://schemas.openxmlformats.org/drawingml/2006/main">
              <a:ext uri="{FF2B5EF4-FFF2-40B4-BE49-F238E27FC236}">
                <a16:creationId xmlns:a16="http://schemas.microsoft.com/office/drawing/2014/main" id="{A8457439-7FF8-469A-A745-CEAB7F31ED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3850"/>
            <a:ext cx="2476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DCE7FF"/>
                </a:solidFill>
                <a:latin typeface="Avenir Next"/>
                <a:ea typeface="Avenir Next"/>
                <a:cs typeface="Avenir Next"/>
              </a:defRPr>
            </a:pPr>
            <a:r>
              <a:rPr sz="900" b="1">
                <a:solidFill>
                  <a:srgbClr val="DCE7FF"/>
                </a:solidFill>
                <a:latin typeface="Avenir Next"/>
                <a:ea typeface="Avenir Next"/>
                <a:cs typeface="Avenir Next"/>
              </a:rPr>
              <a:t>NUEVAS ALTURAS</a:t>
            </a:r>
          </a:p>
        </p:txBody>
      </p:sp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b99e426781b4944"/>
          <a:stretch xmlns:a="http://schemas.openxmlformats.org/drawingml/2006/main"/>
        </p:blipFill>
        <p:spPr>
          <a:xfrm xmlns:a="http://schemas.openxmlformats.org/drawingml/2006/main">
            <a:off x="8915400" y="742950"/>
            <a:ext cx="2190750" cy="2190750"/>
          </a:xfrm>
          <a:prstGeom xmlns:a="http://schemas.openxmlformats.org/drawingml/2006/main" prst="rect">
            <a:avLst/>
          </a:prstGeom>
        </p:spPr>
      </p:pic>
      <p:sp>
        <p:nvSpPr>
          <p:cNvPr id="4" name="label-Actualización docente">
            <a:extLst xmlns:a="http://schemas.openxmlformats.org/drawingml/2006/main">
              <a:ext uri="{FF2B5EF4-FFF2-40B4-BE49-F238E27FC236}">
                <a16:creationId xmlns:a16="http://schemas.microsoft.com/office/drawing/2014/main" id="{FA7F9511-1771-4935-999B-8AF5D71B11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914400"/>
            <a:ext cx="3333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8ED8CF"/>
                </a:solidFill>
                <a:latin typeface="Avenir Next"/>
                <a:ea typeface="Avenir Next"/>
                <a:cs typeface="Avenir Next"/>
              </a:defRPr>
            </a:pPr>
            <a:r>
              <a:rPr sz="900" b="1">
                <a:solidFill>
                  <a:srgbClr val="8ED8CF"/>
                </a:solidFill>
                <a:latin typeface="Avenir Next"/>
                <a:ea typeface="Avenir Next"/>
                <a:cs typeface="Avenir Next"/>
              </a:rPr>
              <a:t>ACTUALIZACIÓN DOCENTE</a:t>
            </a:r>
          </a:p>
        </p:txBody>
      </p:sp>
      <p:sp>
        <p:nvSpPr>
          <p:cNvPr id="5" name="title">
            <a:extLst xmlns:a="http://schemas.openxmlformats.org/drawingml/2006/main">
              <a:ext uri="{FF2B5EF4-FFF2-40B4-BE49-F238E27FC236}">
                <a16:creationId xmlns:a16="http://schemas.microsoft.com/office/drawing/2014/main" id="{B4C58835-3A8E-471C-A662-CB148BAA26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28750"/>
            <a:ext cx="7429500" cy="2190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5100" b="1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5100" b="1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Planes</a:t>
            </a:r>
          </a:p>
          <a:p xmlns:a="http://schemas.openxmlformats.org/drawingml/2006/main">
            <a:pPr algn="l">
              <a:defRPr sz="5100" b="1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5100" b="1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Semanales V2</a:t>
            </a:r>
          </a:p>
        </p:txBody>
      </p:sp>
      <p:sp>
        <p:nvSpPr>
          <p:cNvPr id="6" name="subtitle">
            <a:extLst xmlns:a="http://schemas.openxmlformats.org/drawingml/2006/main">
              <a:ext uri="{FF2B5EF4-FFF2-40B4-BE49-F238E27FC236}">
                <a16:creationId xmlns:a16="http://schemas.microsoft.com/office/drawing/2014/main" id="{DC96632C-DD06-4C45-ACA2-BF42345F9F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095750"/>
            <a:ext cx="70485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DCE7FF"/>
                </a:solidFill>
                <a:latin typeface="Avenir Next"/>
                <a:ea typeface="Avenir Next"/>
                <a:cs typeface="Avenir Next"/>
              </a:defRPr>
            </a:pPr>
            <a:r>
              <a:rPr sz="1800" b="0">
                <a:solidFill>
                  <a:srgbClr val="DCE7FF"/>
                </a:solidFill>
                <a:latin typeface="Avenir Next"/>
                <a:ea typeface="Avenir Next"/>
                <a:cs typeface="Avenir Next"/>
              </a:rPr>
              <a:t>Una capacidad anual. Cinco maneras de enseñar.</a:t>
            </a:r>
          </a:p>
          <a:p xmlns:a="http://schemas.openxmlformats.org/drawingml/2006/main">
            <a:pPr algn="l">
              <a:defRPr sz="1800" b="0">
                <a:solidFill>
                  <a:srgbClr val="DCE7FF"/>
                </a:solidFill>
                <a:latin typeface="Avenir Next"/>
                <a:ea typeface="Avenir Next"/>
                <a:cs typeface="Avenir Next"/>
              </a:defRPr>
            </a:pPr>
            <a:r>
              <a:rPr sz="1800" b="0">
                <a:solidFill>
                  <a:srgbClr val="DCE7FF"/>
                </a:solidFill>
                <a:latin typeface="Avenir Next"/>
                <a:ea typeface="Avenir Next"/>
                <a:cs typeface="Avenir Next"/>
              </a:rPr>
              <a:t>Una evaluación que conserva el mismo sentido.</a:t>
            </a:r>
          </a:p>
        </p:txBody>
      </p:sp>
      <p:sp>
        <p:nvSpPr>
          <p:cNvPr id="7" name="institution">
            <a:extLst xmlns:a="http://schemas.openxmlformats.org/drawingml/2006/main">
              <a:ext uri="{FF2B5EF4-FFF2-40B4-BE49-F238E27FC236}">
                <a16:creationId xmlns:a16="http://schemas.microsoft.com/office/drawing/2014/main" id="{5D47E743-6499-43C3-965A-8DC3C12895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857875"/>
            <a:ext cx="3429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8ED8CF"/>
                </a:solidFill>
                <a:latin typeface="Avenir Next"/>
                <a:ea typeface="Avenir Next"/>
                <a:cs typeface="Avenir Next"/>
              </a:defRPr>
            </a:pPr>
            <a:r>
              <a:rPr sz="1200" b="1">
                <a:solidFill>
                  <a:srgbClr val="8ED8CF"/>
                </a:solidFill>
                <a:latin typeface="Avenir Next"/>
                <a:ea typeface="Avenir Next"/>
                <a:cs typeface="Avenir Next"/>
              </a:rPr>
              <a:t>AENA · Agosto 2026</a:t>
            </a:r>
          </a:p>
        </p:txBody>
      </p:sp>
    </p:spTree>
    <p:extLst>
      <p:ext uri="{BB962C8B-B14F-4D97-AF65-F5344CB8AC3E}">
        <p14:creationId xmlns:p14="http://schemas.microsoft.com/office/powerpoint/2010/main" val="42063712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B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golden-thread">
            <a:extLst xmlns:a="http://schemas.openxmlformats.org/drawingml/2006/main">
              <a:ext uri="{FF2B5EF4-FFF2-40B4-BE49-F238E27FC236}">
                <a16:creationId xmlns:a16="http://schemas.microsoft.com/office/drawing/2014/main" id="{FB21682E-0A05-4E84-A6FA-4724176CB1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92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-label">
            <a:extLst xmlns:a="http://schemas.openxmlformats.org/drawingml/2006/main">
              <a:ext uri="{FF2B5EF4-FFF2-40B4-BE49-F238E27FC236}">
                <a16:creationId xmlns:a16="http://schemas.microsoft.com/office/drawing/2014/main" id="{9D826374-770B-4971-939C-39F985A407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3850"/>
            <a:ext cx="2476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B625D"/>
                </a:solidFill>
                <a:latin typeface="Avenir Next"/>
                <a:ea typeface="Avenir Next"/>
                <a:cs typeface="Avenir Next"/>
              </a:defRPr>
            </a:pPr>
            <a:r>
              <a:rPr sz="900" b="1">
                <a:solidFill>
                  <a:srgbClr val="6B625D"/>
                </a:solidFill>
                <a:latin typeface="Avenir Next"/>
                <a:ea typeface="Avenir Next"/>
                <a:cs typeface="Avenir Next"/>
              </a:rPr>
              <a:t>NUEVAS ALTURAS</a:t>
            </a:r>
          </a:p>
        </p:txBody>
      </p:sp>
      <p:sp>
        <p:nvSpPr>
          <p:cNvPr id="3" name="slide-number">
            <a:extLst xmlns:a="http://schemas.openxmlformats.org/drawingml/2006/main">
              <a:ext uri="{FF2B5EF4-FFF2-40B4-BE49-F238E27FC236}">
                <a16:creationId xmlns:a16="http://schemas.microsoft.com/office/drawing/2014/main" id="{6093CEF0-6158-4A8E-B942-68EB4B2918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62700"/>
            <a:ext cx="4572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B625D"/>
                </a:solidFill>
                <a:latin typeface="Avenir Next"/>
                <a:ea typeface="Avenir Next"/>
                <a:cs typeface="Avenir Next"/>
              </a:defRPr>
            </a:pPr>
            <a:r>
              <a:rPr sz="900" b="1">
                <a:solidFill>
                  <a:srgbClr val="6B625D"/>
                </a:solidFill>
                <a:latin typeface="Avenir Next"/>
                <a:ea typeface="Avenir Next"/>
                <a:cs typeface="Avenir Next"/>
              </a:rPr>
              <a:t>02</a:t>
            </a:r>
          </a:p>
        </p:txBody>
      </p:sp>
      <p:sp>
        <p:nvSpPr>
          <p:cNvPr id="4" name="label-La idea central">
            <a:extLst xmlns:a="http://schemas.openxmlformats.org/drawingml/2006/main">
              <a:ext uri="{FF2B5EF4-FFF2-40B4-BE49-F238E27FC236}">
                <a16:creationId xmlns:a16="http://schemas.microsoft.com/office/drawing/2014/main" id="{C2277A72-4808-488A-8126-C1AF4E1DFD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19150"/>
            <a:ext cx="3333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A9D8F"/>
                </a:solidFill>
                <a:latin typeface="Avenir Next"/>
                <a:ea typeface="Avenir Next"/>
                <a:cs typeface="Avenir Next"/>
              </a:defRPr>
            </a:pPr>
            <a:r>
              <a:rPr sz="900" b="1">
                <a:solidFill>
                  <a:srgbClr val="2A9D8F"/>
                </a:solidFill>
                <a:latin typeface="Avenir Next"/>
                <a:ea typeface="Avenir Next"/>
                <a:cs typeface="Avenir Next"/>
              </a:rPr>
              <a:t>LA IDEA CENTRAL</a:t>
            </a:r>
          </a:p>
        </p:txBody>
      </p:sp>
      <p:sp>
        <p:nvSpPr>
          <p:cNvPr id="5" name="title">
            <a:extLst xmlns:a="http://schemas.openxmlformats.org/drawingml/2006/main">
              <a:ext uri="{FF2B5EF4-FFF2-40B4-BE49-F238E27FC236}">
                <a16:creationId xmlns:a16="http://schemas.microsoft.com/office/drawing/2014/main" id="{9873618C-32CB-4555-93F3-29DB9BC908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57300"/>
            <a:ext cx="72390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01F57"/>
                </a:solidFill>
                <a:latin typeface="Avenir Next"/>
                <a:ea typeface="Avenir Next"/>
                <a:cs typeface="Avenir Next"/>
              </a:defRPr>
            </a:pPr>
            <a:r>
              <a:rPr sz="3600" b="1">
                <a:solidFill>
                  <a:srgbClr val="001F57"/>
                </a:solidFill>
                <a:latin typeface="Avenir Next"/>
                <a:ea typeface="Avenir Next"/>
                <a:cs typeface="Avenir Next"/>
              </a:rPr>
              <a:t>El estilo cambia el camino,</a:t>
            </a:r>
          </a:p>
          <a:p xmlns:a="http://schemas.openxmlformats.org/drawingml/2006/main">
            <a:pPr algn="l">
              <a:defRPr sz="3600" b="1">
                <a:solidFill>
                  <a:srgbClr val="001F57"/>
                </a:solidFill>
                <a:latin typeface="Avenir Next"/>
                <a:ea typeface="Avenir Next"/>
                <a:cs typeface="Avenir Next"/>
              </a:defRPr>
            </a:pPr>
            <a:r>
              <a:rPr sz="3600" b="1">
                <a:solidFill>
                  <a:srgbClr val="001F57"/>
                </a:solidFill>
                <a:latin typeface="Avenir Next"/>
                <a:ea typeface="Avenir Next"/>
                <a:cs typeface="Avenir Next"/>
              </a:rPr>
              <a:t>no el destino.</a:t>
            </a:r>
          </a:p>
        </p:txBody>
      </p:sp>
      <p:sp>
        <p:nvSpPr>
          <p:cNvPr id="6" name="body">
            <a:extLst xmlns:a="http://schemas.openxmlformats.org/drawingml/2006/main">
              <a:ext uri="{FF2B5EF4-FFF2-40B4-BE49-F238E27FC236}">
                <a16:creationId xmlns:a16="http://schemas.microsoft.com/office/drawing/2014/main" id="{F40B310C-E9AD-4652-B53E-72AE5ED5F3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143250"/>
            <a:ext cx="581025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6B625D"/>
                </a:solidFill>
                <a:latin typeface="Avenir Next"/>
                <a:ea typeface="Avenir Next"/>
                <a:cs typeface="Avenir Next"/>
              </a:defRPr>
            </a:pPr>
            <a:r>
              <a:rPr sz="1800" b="0">
                <a:solidFill>
                  <a:srgbClr val="6B625D"/>
                </a:solidFill>
                <a:latin typeface="Avenir Next"/>
                <a:ea typeface="Avenir Next"/>
                <a:cs typeface="Avenir Next"/>
              </a:rPr>
              <a:t>El plan nace de la capacidad anual y mantiene una evaluación coherente. Tú decides cómo acompañar al grupo para llegar allí.</a:t>
            </a:r>
          </a:p>
        </p:txBody>
      </p:sp>
      <p:sp>
        <p:nvSpPr>
          <p:cNvPr id="7" name="focus-circle">
            <a:extLst xmlns:a="http://schemas.openxmlformats.org/drawingml/2006/main">
              <a:ext uri="{FF2B5EF4-FFF2-40B4-BE49-F238E27FC236}">
                <a16:creationId xmlns:a16="http://schemas.microsoft.com/office/drawing/2014/main" id="{FA3AF188-4FA0-4A55-B199-7CBB1D7CF8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8625" y="1714500"/>
            <a:ext cx="2381250" cy="2381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9F7F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focus-one">
            <a:extLst xmlns:a="http://schemas.openxmlformats.org/drawingml/2006/main">
              <a:ext uri="{FF2B5EF4-FFF2-40B4-BE49-F238E27FC236}">
                <a16:creationId xmlns:a16="http://schemas.microsoft.com/office/drawing/2014/main" id="{906E7776-A8FD-4AAF-9FCB-8DCB269BCD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8625" y="1952625"/>
            <a:ext cx="23812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4200" b="1">
                <a:solidFill>
                  <a:srgbClr val="2A9D8F"/>
                </a:solidFill>
                <a:latin typeface="Avenir Next"/>
                <a:ea typeface="Avenir Next"/>
                <a:cs typeface="Avenir Next"/>
              </a:defRPr>
            </a:pPr>
            <a:r>
              <a:rPr sz="4200" b="1">
                <a:solidFill>
                  <a:srgbClr val="2A9D8F"/>
                </a:solidFill>
                <a:latin typeface="Avenir Next"/>
                <a:ea typeface="Avenir Next"/>
                <a:cs typeface="Avenir Next"/>
              </a:rPr>
              <a:t>1</a:t>
            </a:r>
          </a:p>
        </p:txBody>
      </p:sp>
      <p:sp>
        <p:nvSpPr>
          <p:cNvPr id="9" name="focus-label">
            <a:extLst xmlns:a="http://schemas.openxmlformats.org/drawingml/2006/main">
              <a:ext uri="{FF2B5EF4-FFF2-40B4-BE49-F238E27FC236}">
                <a16:creationId xmlns:a16="http://schemas.microsoft.com/office/drawing/2014/main" id="{96A4AE35-9807-4AF8-924C-87CB6984C6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8625" y="2905125"/>
            <a:ext cx="23812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001F57"/>
                </a:solidFill>
                <a:latin typeface="Avenir Next"/>
                <a:ea typeface="Avenir Next"/>
                <a:cs typeface="Avenir Next"/>
              </a:defRPr>
            </a:pPr>
            <a:r>
              <a:rPr sz="1800" b="1">
                <a:solidFill>
                  <a:srgbClr val="001F57"/>
                </a:solidFill>
                <a:latin typeface="Avenir Next"/>
                <a:ea typeface="Avenir Next"/>
                <a:cs typeface="Avenir Next"/>
              </a:rPr>
              <a:t>capacidad</a:t>
            </a:r>
          </a:p>
          <a:p xmlns:a="http://schemas.openxmlformats.org/drawingml/2006/main">
            <a:pPr algn="ctr">
              <a:defRPr sz="1800" b="1">
                <a:solidFill>
                  <a:srgbClr val="001F57"/>
                </a:solidFill>
                <a:latin typeface="Avenir Next"/>
                <a:ea typeface="Avenir Next"/>
                <a:cs typeface="Avenir Next"/>
              </a:defRPr>
            </a:pPr>
            <a:r>
              <a:rPr sz="1800" b="1">
                <a:solidFill>
                  <a:srgbClr val="001F57"/>
                </a:solidFill>
                <a:latin typeface="Avenir Next"/>
                <a:ea typeface="Avenir Next"/>
                <a:cs typeface="Avenir Next"/>
              </a:rPr>
              <a:t>anual</a:t>
            </a:r>
          </a:p>
        </p:txBody>
      </p:sp>
      <p:sp>
        <p:nvSpPr>
          <p:cNvPr id="10" name="foot">
            <a:extLst xmlns:a="http://schemas.openxmlformats.org/drawingml/2006/main">
              <a:ext uri="{FF2B5EF4-FFF2-40B4-BE49-F238E27FC236}">
                <a16:creationId xmlns:a16="http://schemas.microsoft.com/office/drawing/2014/main" id="{1C1BA281-8C3A-4B29-8981-E1CBB2893C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19750"/>
            <a:ext cx="6477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1C1816"/>
                </a:solidFill>
                <a:latin typeface="Avenir Next"/>
                <a:ea typeface="Avenir Next"/>
                <a:cs typeface="Avenir Next"/>
              </a:defRPr>
            </a:pPr>
            <a:r>
              <a:rPr sz="2100" b="1">
                <a:solidFill>
                  <a:srgbClr val="1C1816"/>
                </a:solidFill>
                <a:latin typeface="Avenir Next"/>
                <a:ea typeface="Avenir Next"/>
                <a:cs typeface="Avenir Next"/>
              </a:rPr>
              <a:t>La IA propone. El docente decide.</a:t>
            </a:r>
          </a:p>
        </p:txBody>
      </p:sp>
    </p:spTree>
    <p:extLst>
      <p:ext uri="{BB962C8B-B14F-4D97-AF65-F5344CB8AC3E}">
        <p14:creationId xmlns:p14="http://schemas.microsoft.com/office/powerpoint/2010/main" val="1469471039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B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golden-thread">
            <a:extLst xmlns:a="http://schemas.openxmlformats.org/drawingml/2006/main">
              <a:ext uri="{FF2B5EF4-FFF2-40B4-BE49-F238E27FC236}">
                <a16:creationId xmlns:a16="http://schemas.microsoft.com/office/drawing/2014/main" id="{D4CE14C4-A338-4D7F-947C-3A38B74964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92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-label">
            <a:extLst xmlns:a="http://schemas.openxmlformats.org/drawingml/2006/main">
              <a:ext uri="{FF2B5EF4-FFF2-40B4-BE49-F238E27FC236}">
                <a16:creationId xmlns:a16="http://schemas.microsoft.com/office/drawing/2014/main" id="{4EA16E45-6E69-4E98-8CAE-B62010CF0C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3850"/>
            <a:ext cx="2476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B625D"/>
                </a:solidFill>
                <a:latin typeface="Avenir Next"/>
                <a:ea typeface="Avenir Next"/>
                <a:cs typeface="Avenir Next"/>
              </a:defRPr>
            </a:pPr>
            <a:r>
              <a:rPr sz="900" b="1">
                <a:solidFill>
                  <a:srgbClr val="6B625D"/>
                </a:solidFill>
                <a:latin typeface="Avenir Next"/>
                <a:ea typeface="Avenir Next"/>
                <a:cs typeface="Avenir Next"/>
              </a:rPr>
              <a:t>NUEVAS ALTURAS</a:t>
            </a:r>
          </a:p>
        </p:txBody>
      </p:sp>
      <p:sp>
        <p:nvSpPr>
          <p:cNvPr id="3" name="slide-number">
            <a:extLst xmlns:a="http://schemas.openxmlformats.org/drawingml/2006/main">
              <a:ext uri="{FF2B5EF4-FFF2-40B4-BE49-F238E27FC236}">
                <a16:creationId xmlns:a16="http://schemas.microsoft.com/office/drawing/2014/main" id="{C7462BC0-9070-4C20-8EC5-7BC6C9845F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62700"/>
            <a:ext cx="4572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B625D"/>
                </a:solidFill>
                <a:latin typeface="Avenir Next"/>
                <a:ea typeface="Avenir Next"/>
                <a:cs typeface="Avenir Next"/>
              </a:defRPr>
            </a:pPr>
            <a:r>
              <a:rPr sz="900" b="1">
                <a:solidFill>
                  <a:srgbClr val="6B625D"/>
                </a:solidFill>
                <a:latin typeface="Avenir Next"/>
                <a:ea typeface="Avenir Next"/>
                <a:cs typeface="Avenir Next"/>
              </a:rPr>
              <a:t>03</a:t>
            </a:r>
          </a:p>
        </p:txBody>
      </p:sp>
      <p:sp>
        <p:nvSpPr>
          <p:cNvPr id="4" name="label-El paquete semanal">
            <a:extLst xmlns:a="http://schemas.openxmlformats.org/drawingml/2006/main">
              <a:ext uri="{FF2B5EF4-FFF2-40B4-BE49-F238E27FC236}">
                <a16:creationId xmlns:a16="http://schemas.microsoft.com/office/drawing/2014/main" id="{EFBFD6E6-6B7C-47FF-81CD-117DB179A5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3333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A9D8F"/>
                </a:solidFill>
                <a:latin typeface="Avenir Next"/>
                <a:ea typeface="Avenir Next"/>
                <a:cs typeface="Avenir Next"/>
              </a:defRPr>
            </a:pPr>
            <a:r>
              <a:rPr sz="900" b="1">
                <a:solidFill>
                  <a:srgbClr val="2A9D8F"/>
                </a:solidFill>
                <a:latin typeface="Avenir Next"/>
                <a:ea typeface="Avenir Next"/>
                <a:cs typeface="Avenir Next"/>
              </a:rPr>
              <a:t>EL PAQUETE SEMANAL</a:t>
            </a:r>
          </a:p>
        </p:txBody>
      </p:sp>
      <p:sp>
        <p:nvSpPr>
          <p:cNvPr id="5" name="title">
            <a:extLst xmlns:a="http://schemas.openxmlformats.org/drawingml/2006/main">
              <a:ext uri="{FF2B5EF4-FFF2-40B4-BE49-F238E27FC236}">
                <a16:creationId xmlns:a16="http://schemas.microsoft.com/office/drawing/2014/main" id="{5E60D613-A28C-4291-8769-8450391A5A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123950"/>
            <a:ext cx="990600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001F57"/>
                </a:solidFill>
                <a:latin typeface="Avenir Next"/>
                <a:ea typeface="Avenir Next"/>
                <a:cs typeface="Avenir Next"/>
              </a:defRPr>
            </a:pPr>
            <a:r>
              <a:rPr sz="3150" b="1">
                <a:solidFill>
                  <a:srgbClr val="001F57"/>
                </a:solidFill>
                <a:latin typeface="Avenir Next"/>
                <a:ea typeface="Avenir Next"/>
                <a:cs typeface="Avenir Next"/>
              </a:rPr>
              <a:t>Cuatro secciones. Una lectura más clara.</a:t>
            </a:r>
          </a:p>
        </p:txBody>
      </p:sp>
      <p:sp>
        <p:nvSpPr>
          <p:cNvPr id="6" name="num-01">
            <a:extLst xmlns:a="http://schemas.openxmlformats.org/drawingml/2006/main">
              <a:ext uri="{FF2B5EF4-FFF2-40B4-BE49-F238E27FC236}">
                <a16:creationId xmlns:a16="http://schemas.microsoft.com/office/drawing/2014/main" id="{175C42C4-32A5-444B-A240-9BD28DA6B4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90750"/>
            <a:ext cx="5905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2A9D8F"/>
                </a:solidFill>
                <a:latin typeface="Avenir Next"/>
                <a:ea typeface="Avenir Next"/>
                <a:cs typeface="Avenir Next"/>
              </a:defRPr>
            </a:pPr>
            <a:r>
              <a:rPr sz="1200" b="1">
                <a:solidFill>
                  <a:srgbClr val="2A9D8F"/>
                </a:solidFill>
                <a:latin typeface="Avenir Next"/>
                <a:ea typeface="Avenir Next"/>
                <a:cs typeface="Avenir Next"/>
              </a:rPr>
              <a:t>01</a:t>
            </a:r>
          </a:p>
        </p:txBody>
      </p:sp>
      <p:sp>
        <p:nvSpPr>
          <p:cNvPr id="7" name="item-01">
            <a:extLst xmlns:a="http://schemas.openxmlformats.org/drawingml/2006/main">
              <a:ext uri="{FF2B5EF4-FFF2-40B4-BE49-F238E27FC236}">
                <a16:creationId xmlns:a16="http://schemas.microsoft.com/office/drawing/2014/main" id="{E8409E80-6675-41D2-958A-8D382D1A04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2152650"/>
            <a:ext cx="3524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C1816"/>
                </a:solidFill>
                <a:latin typeface="Avenir Next"/>
                <a:ea typeface="Avenir Next"/>
                <a:cs typeface="Avenir Next"/>
              </a:defRPr>
            </a:pPr>
            <a:r>
              <a:rPr sz="1950" b="1">
                <a:solidFill>
                  <a:srgbClr val="1C1816"/>
                </a:solidFill>
                <a:latin typeface="Avenir Next"/>
                <a:ea typeface="Avenir Next"/>
                <a:cs typeface="Avenir Next"/>
              </a:rPr>
              <a:t>Portada</a:t>
            </a:r>
          </a:p>
        </p:txBody>
      </p:sp>
      <p:sp>
        <p:nvSpPr>
          <p:cNvPr id="8" name="desc-01">
            <a:extLst xmlns:a="http://schemas.openxmlformats.org/drawingml/2006/main">
              <a:ext uri="{FF2B5EF4-FFF2-40B4-BE49-F238E27FC236}">
                <a16:creationId xmlns:a16="http://schemas.microsoft.com/office/drawing/2014/main" id="{F0011595-2E19-4754-BE5B-A0A8235ADF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0" y="2190750"/>
            <a:ext cx="56197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6B625D"/>
                </a:solidFill>
                <a:latin typeface="Avenir Next"/>
                <a:ea typeface="Avenir Next"/>
                <a:cs typeface="Avenir Next"/>
              </a:defRPr>
            </a:pPr>
            <a:r>
              <a:rPr sz="1500" b="0">
                <a:solidFill>
                  <a:srgbClr val="6B625D"/>
                </a:solidFill>
                <a:latin typeface="Avenir Next"/>
                <a:ea typeface="Avenir Next"/>
                <a:cs typeface="Avenir Next"/>
              </a:rPr>
              <a:t>Curso, semana y capacidad</a:t>
            </a:r>
          </a:p>
        </p:txBody>
      </p:sp>
      <p:sp>
        <p:nvSpPr>
          <p:cNvPr id="9" name="rule-0">
            <a:extLst xmlns:a="http://schemas.openxmlformats.org/drawingml/2006/main">
              <a:ext uri="{FF2B5EF4-FFF2-40B4-BE49-F238E27FC236}">
                <a16:creationId xmlns:a16="http://schemas.microsoft.com/office/drawing/2014/main" id="{328AF62F-6E58-48DE-8F0D-D475885F4D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2762250"/>
            <a:ext cx="9334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E1D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num-02">
            <a:extLst xmlns:a="http://schemas.openxmlformats.org/drawingml/2006/main">
              <a:ext uri="{FF2B5EF4-FFF2-40B4-BE49-F238E27FC236}">
                <a16:creationId xmlns:a16="http://schemas.microsoft.com/office/drawing/2014/main" id="{DB002467-184C-4459-91E5-963D4912D7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124200"/>
            <a:ext cx="5905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2A9D8F"/>
                </a:solidFill>
                <a:latin typeface="Avenir Next"/>
                <a:ea typeface="Avenir Next"/>
                <a:cs typeface="Avenir Next"/>
              </a:defRPr>
            </a:pPr>
            <a:r>
              <a:rPr sz="1200" b="1">
                <a:solidFill>
                  <a:srgbClr val="2A9D8F"/>
                </a:solidFill>
                <a:latin typeface="Avenir Next"/>
                <a:ea typeface="Avenir Next"/>
                <a:cs typeface="Avenir Next"/>
              </a:rPr>
              <a:t>02</a:t>
            </a:r>
          </a:p>
        </p:txBody>
      </p:sp>
      <p:sp>
        <p:nvSpPr>
          <p:cNvPr id="11" name="item-02">
            <a:extLst xmlns:a="http://schemas.openxmlformats.org/drawingml/2006/main">
              <a:ext uri="{FF2B5EF4-FFF2-40B4-BE49-F238E27FC236}">
                <a16:creationId xmlns:a16="http://schemas.microsoft.com/office/drawing/2014/main" id="{9EF2F06A-B3F3-4C7E-8144-D5A3122544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3086100"/>
            <a:ext cx="3524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C1816"/>
                </a:solidFill>
                <a:latin typeface="Avenir Next"/>
                <a:ea typeface="Avenir Next"/>
                <a:cs typeface="Avenir Next"/>
              </a:defRPr>
            </a:pPr>
            <a:r>
              <a:rPr sz="1950" b="1">
                <a:solidFill>
                  <a:srgbClr val="1C1816"/>
                </a:solidFill>
                <a:latin typeface="Avenir Next"/>
                <a:ea typeface="Avenir Next"/>
                <a:cs typeface="Avenir Next"/>
              </a:rPr>
              <a:t>Cómo enseñarlo</a:t>
            </a:r>
          </a:p>
        </p:txBody>
      </p:sp>
      <p:sp>
        <p:nvSpPr>
          <p:cNvPr id="12" name="desc-02">
            <a:extLst xmlns:a="http://schemas.openxmlformats.org/drawingml/2006/main">
              <a:ext uri="{FF2B5EF4-FFF2-40B4-BE49-F238E27FC236}">
                <a16:creationId xmlns:a16="http://schemas.microsoft.com/office/drawing/2014/main" id="{0200A2B6-019C-469A-A71E-54F37DC82F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0" y="3124200"/>
            <a:ext cx="56197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6B625D"/>
                </a:solidFill>
                <a:latin typeface="Avenir Next"/>
                <a:ea typeface="Avenir Next"/>
                <a:cs typeface="Avenir Next"/>
              </a:defRPr>
            </a:pPr>
            <a:r>
              <a:rPr sz="1500" b="0">
                <a:solidFill>
                  <a:srgbClr val="6B625D"/>
                </a:solidFill>
                <a:latin typeface="Avenir Next"/>
                <a:ea typeface="Avenir Next"/>
                <a:cs typeface="Avenir Next"/>
              </a:rPr>
              <a:t>Secuencia, apoyos y comprobaciones</a:t>
            </a:r>
          </a:p>
        </p:txBody>
      </p:sp>
      <p:sp>
        <p:nvSpPr>
          <p:cNvPr id="13" name="rule-1">
            <a:extLst xmlns:a="http://schemas.openxmlformats.org/drawingml/2006/main">
              <a:ext uri="{FF2B5EF4-FFF2-40B4-BE49-F238E27FC236}">
                <a16:creationId xmlns:a16="http://schemas.microsoft.com/office/drawing/2014/main" id="{4533E1E6-1239-4A34-B543-137174D004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3695700"/>
            <a:ext cx="9334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E1D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num-03">
            <a:extLst xmlns:a="http://schemas.openxmlformats.org/drawingml/2006/main">
              <a:ext uri="{FF2B5EF4-FFF2-40B4-BE49-F238E27FC236}">
                <a16:creationId xmlns:a16="http://schemas.microsoft.com/office/drawing/2014/main" id="{EBD512B7-FC2F-4244-9625-0A21D11504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57650"/>
            <a:ext cx="5905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2A9D8F"/>
                </a:solidFill>
                <a:latin typeface="Avenir Next"/>
                <a:ea typeface="Avenir Next"/>
                <a:cs typeface="Avenir Next"/>
              </a:defRPr>
            </a:pPr>
            <a:r>
              <a:rPr sz="1200" b="1">
                <a:solidFill>
                  <a:srgbClr val="2A9D8F"/>
                </a:solidFill>
                <a:latin typeface="Avenir Next"/>
                <a:ea typeface="Avenir Next"/>
                <a:cs typeface="Avenir Next"/>
              </a:rPr>
              <a:t>03</a:t>
            </a:r>
          </a:p>
        </p:txBody>
      </p:sp>
      <p:sp>
        <p:nvSpPr>
          <p:cNvPr id="15" name="item-03">
            <a:extLst xmlns:a="http://schemas.openxmlformats.org/drawingml/2006/main">
              <a:ext uri="{FF2B5EF4-FFF2-40B4-BE49-F238E27FC236}">
                <a16:creationId xmlns:a16="http://schemas.microsoft.com/office/drawing/2014/main" id="{C6E19A6C-C89D-4B79-8099-540DD41608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4019550"/>
            <a:ext cx="3524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C1816"/>
                </a:solidFill>
                <a:latin typeface="Avenir Next"/>
                <a:ea typeface="Avenir Next"/>
                <a:cs typeface="Avenir Next"/>
              </a:defRPr>
            </a:pPr>
            <a:r>
              <a:rPr sz="1950" b="1">
                <a:solidFill>
                  <a:srgbClr val="1C1816"/>
                </a:solidFill>
                <a:latin typeface="Avenir Next"/>
                <a:ea typeface="Avenir Next"/>
                <a:cs typeface="Avenir Next"/>
              </a:rPr>
              <a:t>Banco de consignas</a:t>
            </a:r>
          </a:p>
        </p:txBody>
      </p:sp>
      <p:sp>
        <p:nvSpPr>
          <p:cNvPr id="16" name="desc-03">
            <a:extLst xmlns:a="http://schemas.openxmlformats.org/drawingml/2006/main">
              <a:ext uri="{FF2B5EF4-FFF2-40B4-BE49-F238E27FC236}">
                <a16:creationId xmlns:a16="http://schemas.microsoft.com/office/drawing/2014/main" id="{506A51D6-1BE4-43F6-854D-2BA4756654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0" y="4057650"/>
            <a:ext cx="56197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6B625D"/>
                </a:solidFill>
                <a:latin typeface="Avenir Next"/>
                <a:ea typeface="Avenir Next"/>
                <a:cs typeface="Avenir Next"/>
              </a:defRPr>
            </a:pPr>
            <a:r>
              <a:rPr sz="1500" b="0">
                <a:solidFill>
                  <a:srgbClr val="6B625D"/>
                </a:solidFill>
                <a:latin typeface="Avenir Next"/>
                <a:ea typeface="Avenir Next"/>
                <a:cs typeface="Avenir Next"/>
              </a:rPr>
              <a:t>Acciones y evidencias del estudiante</a:t>
            </a:r>
          </a:p>
        </p:txBody>
      </p:sp>
      <p:sp>
        <p:nvSpPr>
          <p:cNvPr id="17" name="rule-2">
            <a:extLst xmlns:a="http://schemas.openxmlformats.org/drawingml/2006/main">
              <a:ext uri="{FF2B5EF4-FFF2-40B4-BE49-F238E27FC236}">
                <a16:creationId xmlns:a16="http://schemas.microsoft.com/office/drawing/2014/main" id="{0CD26D49-851B-4FE4-BAE1-FB9DC262FE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4629150"/>
            <a:ext cx="9334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E1D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num-04">
            <a:extLst xmlns:a="http://schemas.openxmlformats.org/drawingml/2006/main">
              <a:ext uri="{FF2B5EF4-FFF2-40B4-BE49-F238E27FC236}">
                <a16:creationId xmlns:a16="http://schemas.microsoft.com/office/drawing/2014/main" id="{E8036C67-BC84-4FBA-8BE5-09D5EE1DDD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91100"/>
            <a:ext cx="5905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2A9D8F"/>
                </a:solidFill>
                <a:latin typeface="Avenir Next"/>
                <a:ea typeface="Avenir Next"/>
                <a:cs typeface="Avenir Next"/>
              </a:defRPr>
            </a:pPr>
            <a:r>
              <a:rPr sz="1200" b="1">
                <a:solidFill>
                  <a:srgbClr val="2A9D8F"/>
                </a:solidFill>
                <a:latin typeface="Avenir Next"/>
                <a:ea typeface="Avenir Next"/>
                <a:cs typeface="Avenir Next"/>
              </a:rPr>
              <a:t>04</a:t>
            </a:r>
          </a:p>
        </p:txBody>
      </p:sp>
      <p:sp>
        <p:nvSpPr>
          <p:cNvPr id="19" name="item-04">
            <a:extLst xmlns:a="http://schemas.openxmlformats.org/drawingml/2006/main">
              <a:ext uri="{FF2B5EF4-FFF2-40B4-BE49-F238E27FC236}">
                <a16:creationId xmlns:a16="http://schemas.microsoft.com/office/drawing/2014/main" id="{445C379E-B840-439F-9850-A1922B2CC8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4953000"/>
            <a:ext cx="3524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C1816"/>
                </a:solidFill>
                <a:latin typeface="Avenir Next"/>
                <a:ea typeface="Avenir Next"/>
                <a:cs typeface="Avenir Next"/>
              </a:defRPr>
            </a:pPr>
            <a:r>
              <a:rPr sz="1950" b="1">
                <a:solidFill>
                  <a:srgbClr val="1C1816"/>
                </a:solidFill>
                <a:latin typeface="Avenir Next"/>
                <a:ea typeface="Avenir Next"/>
                <a:cs typeface="Avenir Next"/>
              </a:rPr>
              <a:t>Evaluación</a:t>
            </a:r>
          </a:p>
        </p:txBody>
      </p:sp>
      <p:sp>
        <p:nvSpPr>
          <p:cNvPr id="20" name="desc-04">
            <a:extLst xmlns:a="http://schemas.openxmlformats.org/drawingml/2006/main">
              <a:ext uri="{FF2B5EF4-FFF2-40B4-BE49-F238E27FC236}">
                <a16:creationId xmlns:a16="http://schemas.microsoft.com/office/drawing/2014/main" id="{07A7F9A4-DDEB-4170-ACD2-6D34537720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0" y="4991100"/>
            <a:ext cx="56197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6B625D"/>
                </a:solidFill>
                <a:latin typeface="Avenir Next"/>
                <a:ea typeface="Avenir Next"/>
                <a:cs typeface="Avenir Next"/>
              </a:defRPr>
            </a:pPr>
            <a:r>
              <a:rPr sz="1500" b="0">
                <a:solidFill>
                  <a:srgbClr val="6B625D"/>
                </a:solidFill>
                <a:latin typeface="Avenir Next"/>
                <a:ea typeface="Avenir Next"/>
                <a:cs typeface="Avenir Next"/>
              </a:rPr>
              <a:t>Tres rúbricas conectadas</a:t>
            </a:r>
          </a:p>
        </p:txBody>
      </p:sp>
    </p:spTree>
    <p:extLst>
      <p:ext uri="{BB962C8B-B14F-4D97-AF65-F5344CB8AC3E}">
        <p14:creationId xmlns:p14="http://schemas.microsoft.com/office/powerpoint/2010/main" val="367787446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B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golden-thread">
            <a:extLst xmlns:a="http://schemas.openxmlformats.org/drawingml/2006/main">
              <a:ext uri="{FF2B5EF4-FFF2-40B4-BE49-F238E27FC236}">
                <a16:creationId xmlns:a16="http://schemas.microsoft.com/office/drawing/2014/main" id="{DD55FBD8-D505-4721-A204-025FF690BA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92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-label">
            <a:extLst xmlns:a="http://schemas.openxmlformats.org/drawingml/2006/main">
              <a:ext uri="{FF2B5EF4-FFF2-40B4-BE49-F238E27FC236}">
                <a16:creationId xmlns:a16="http://schemas.microsoft.com/office/drawing/2014/main" id="{0C08A77A-D0E1-4B41-90AF-F1B0944630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3850"/>
            <a:ext cx="2476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B625D"/>
                </a:solidFill>
                <a:latin typeface="Avenir Next"/>
                <a:ea typeface="Avenir Next"/>
                <a:cs typeface="Avenir Next"/>
              </a:defRPr>
            </a:pPr>
            <a:r>
              <a:rPr sz="900" b="1">
                <a:solidFill>
                  <a:srgbClr val="6B625D"/>
                </a:solidFill>
                <a:latin typeface="Avenir Next"/>
                <a:ea typeface="Avenir Next"/>
                <a:cs typeface="Avenir Next"/>
              </a:rPr>
              <a:t>NUEVAS ALTURAS</a:t>
            </a:r>
          </a:p>
        </p:txBody>
      </p:sp>
      <p:sp>
        <p:nvSpPr>
          <p:cNvPr id="3" name="slide-number">
            <a:extLst xmlns:a="http://schemas.openxmlformats.org/drawingml/2006/main">
              <a:ext uri="{FF2B5EF4-FFF2-40B4-BE49-F238E27FC236}">
                <a16:creationId xmlns:a16="http://schemas.microsoft.com/office/drawing/2014/main" id="{91A11E6F-4F0F-4EEC-B4AD-60E04593AD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62700"/>
            <a:ext cx="4572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B625D"/>
                </a:solidFill>
                <a:latin typeface="Avenir Next"/>
                <a:ea typeface="Avenir Next"/>
                <a:cs typeface="Avenir Next"/>
              </a:defRPr>
            </a:pPr>
            <a:r>
              <a:rPr sz="900" b="1">
                <a:solidFill>
                  <a:srgbClr val="6B625D"/>
                </a:solidFill>
                <a:latin typeface="Avenir Next"/>
                <a:ea typeface="Avenir Next"/>
                <a:cs typeface="Avenir Next"/>
              </a:rPr>
              <a:t>04</a:t>
            </a:r>
          </a:p>
        </p:txBody>
      </p:sp>
      <p:sp>
        <p:nvSpPr>
          <p:cNvPr id="4" name="label-Cinco estilos">
            <a:extLst xmlns:a="http://schemas.openxmlformats.org/drawingml/2006/main">
              <a:ext uri="{FF2B5EF4-FFF2-40B4-BE49-F238E27FC236}">
                <a16:creationId xmlns:a16="http://schemas.microsoft.com/office/drawing/2014/main" id="{DD263EB1-00C7-4172-8482-C092406A27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3333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A9D8F"/>
                </a:solidFill>
                <a:latin typeface="Avenir Next"/>
                <a:ea typeface="Avenir Next"/>
                <a:cs typeface="Avenir Next"/>
              </a:defRPr>
            </a:pPr>
            <a:r>
              <a:rPr sz="900" b="1">
                <a:solidFill>
                  <a:srgbClr val="2A9D8F"/>
                </a:solidFill>
                <a:latin typeface="Avenir Next"/>
                <a:ea typeface="Avenir Next"/>
                <a:cs typeface="Avenir Next"/>
              </a:rPr>
              <a:t>CINCO ESTILOS</a:t>
            </a:r>
          </a:p>
        </p:txBody>
      </p:sp>
      <p:sp>
        <p:nvSpPr>
          <p:cNvPr id="5" name="title">
            <a:extLst xmlns:a="http://schemas.openxmlformats.org/drawingml/2006/main">
              <a:ext uri="{FF2B5EF4-FFF2-40B4-BE49-F238E27FC236}">
                <a16:creationId xmlns:a16="http://schemas.microsoft.com/office/drawing/2014/main" id="{9591BE8C-CC20-4297-B2E4-436DE16BE8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123950"/>
            <a:ext cx="102870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4668"/>
          </a:bodyPr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001F57"/>
                </a:solidFill>
                <a:latin typeface="Avenir Next"/>
                <a:ea typeface="Avenir Next"/>
                <a:cs typeface="Avenir Next"/>
              </a:defRPr>
            </a:pPr>
            <a:r>
              <a:rPr sz="3150" b="1">
                <a:solidFill>
                  <a:srgbClr val="001F57"/>
                </a:solidFill>
                <a:latin typeface="Avenir Next"/>
                <a:ea typeface="Avenir Next"/>
                <a:cs typeface="Avenir Next"/>
              </a:rPr>
              <a:t>Elige el tipo de acompañamiento que necesita tu grupo.</a:t>
            </a:r>
          </a:p>
        </p:txBody>
      </p:sp>
      <p:sp>
        <p:nvSpPr>
          <p:cNvPr id="6" name="dot-0">
            <a:extLst xmlns:a="http://schemas.openxmlformats.org/drawingml/2006/main">
              <a:ext uri="{FF2B5EF4-FFF2-40B4-BE49-F238E27FC236}">
                <a16:creationId xmlns:a16="http://schemas.microsoft.com/office/drawing/2014/main" id="{6C0B1B50-6FDC-44CE-A306-107BC84726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686050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1F5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style-0">
            <a:extLst xmlns:a="http://schemas.openxmlformats.org/drawingml/2006/main">
              <a:ext uri="{FF2B5EF4-FFF2-40B4-BE49-F238E27FC236}">
                <a16:creationId xmlns:a16="http://schemas.microsoft.com/office/drawing/2014/main" id="{0BCAF469-7097-4C0E-8694-9CA917B1D0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143250"/>
            <a:ext cx="1952625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C1816"/>
                </a:solidFill>
                <a:latin typeface="Avenir Next"/>
                <a:ea typeface="Avenir Next"/>
                <a:cs typeface="Avenir Next"/>
              </a:defRPr>
            </a:pPr>
            <a:r>
              <a:rPr sz="1725" b="1">
                <a:solidFill>
                  <a:srgbClr val="1C1816"/>
                </a:solidFill>
                <a:latin typeface="Avenir Next"/>
                <a:ea typeface="Avenir Next"/>
                <a:cs typeface="Avenir Next"/>
              </a:rPr>
              <a:t>Paso a Paso</a:t>
            </a:r>
          </a:p>
        </p:txBody>
      </p:sp>
      <p:sp>
        <p:nvSpPr>
          <p:cNvPr id="8" name="style-desc-0">
            <a:extLst xmlns:a="http://schemas.openxmlformats.org/drawingml/2006/main">
              <a:ext uri="{FF2B5EF4-FFF2-40B4-BE49-F238E27FC236}">
                <a16:creationId xmlns:a16="http://schemas.microsoft.com/office/drawing/2014/main" id="{D0E0789E-F707-4098-B06D-4A459AB575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95700"/>
            <a:ext cx="1809750" cy="904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B625D"/>
                </a:solidFill>
                <a:latin typeface="Avenir Next"/>
                <a:ea typeface="Avenir Next"/>
                <a:cs typeface="Avenir Next"/>
              </a:defRPr>
            </a:pPr>
            <a:r>
              <a:rPr sz="1275" b="0">
                <a:solidFill>
                  <a:srgbClr val="6B625D"/>
                </a:solidFill>
                <a:latin typeface="Avenir Next"/>
                <a:ea typeface="Avenir Next"/>
                <a:cs typeface="Avenir Next"/>
              </a:rPr>
              <a:t>modelar · guiar · reenseñar</a:t>
            </a:r>
          </a:p>
        </p:txBody>
      </p:sp>
      <p:sp>
        <p:nvSpPr>
          <p:cNvPr id="9" name="dot-1">
            <a:extLst xmlns:a="http://schemas.openxmlformats.org/drawingml/2006/main">
              <a:ext uri="{FF2B5EF4-FFF2-40B4-BE49-F238E27FC236}">
                <a16:creationId xmlns:a16="http://schemas.microsoft.com/office/drawing/2014/main" id="{FCEFFD74-B305-4813-8A31-F00D93B5F2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2686050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A9D8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style-1">
            <a:extLst xmlns:a="http://schemas.openxmlformats.org/drawingml/2006/main">
              <a:ext uri="{FF2B5EF4-FFF2-40B4-BE49-F238E27FC236}">
                <a16:creationId xmlns:a16="http://schemas.microsoft.com/office/drawing/2014/main" id="{9BB45038-1307-48DD-95EF-5A11CDBD79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3143250"/>
            <a:ext cx="1952625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C1816"/>
                </a:solidFill>
                <a:latin typeface="Avenir Next"/>
                <a:ea typeface="Avenir Next"/>
                <a:cs typeface="Avenir Next"/>
              </a:defRPr>
            </a:pPr>
            <a:r>
              <a:rPr sz="1725" b="1">
                <a:solidFill>
                  <a:srgbClr val="1C1816"/>
                </a:solidFill>
                <a:latin typeface="Avenir Next"/>
                <a:ea typeface="Avenir Next"/>
                <a:cs typeface="Avenir Next"/>
              </a:rPr>
              <a:t>Práctico</a:t>
            </a:r>
          </a:p>
        </p:txBody>
      </p:sp>
      <p:sp>
        <p:nvSpPr>
          <p:cNvPr id="11" name="style-desc-1">
            <a:extLst xmlns:a="http://schemas.openxmlformats.org/drawingml/2006/main">
              <a:ext uri="{FF2B5EF4-FFF2-40B4-BE49-F238E27FC236}">
                <a16:creationId xmlns:a16="http://schemas.microsoft.com/office/drawing/2014/main" id="{69D41691-3387-4929-B5B2-35431280E4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3695700"/>
            <a:ext cx="1809750" cy="904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B625D"/>
                </a:solidFill>
                <a:latin typeface="Avenir Next"/>
                <a:ea typeface="Avenir Next"/>
                <a:cs typeface="Avenir Next"/>
              </a:defRPr>
            </a:pPr>
            <a:r>
              <a:rPr sz="1275" b="0">
                <a:solidFill>
                  <a:srgbClr val="6B625D"/>
                </a:solidFill>
                <a:latin typeface="Avenir Next"/>
                <a:ea typeface="Avenir Next"/>
                <a:cs typeface="Avenir Next"/>
              </a:rPr>
              <a:t>producir · verificar · entregar</a:t>
            </a:r>
          </a:p>
        </p:txBody>
      </p:sp>
      <p:sp>
        <p:nvSpPr>
          <p:cNvPr id="12" name="dot-2">
            <a:extLst xmlns:a="http://schemas.openxmlformats.org/drawingml/2006/main">
              <a:ext uri="{FF2B5EF4-FFF2-40B4-BE49-F238E27FC236}">
                <a16:creationId xmlns:a16="http://schemas.microsoft.com/office/drawing/2014/main" id="{EB65E993-8B5F-4A99-90B9-01196C6D09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0" y="2686050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5970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style-2">
            <a:extLst xmlns:a="http://schemas.openxmlformats.org/drawingml/2006/main">
              <a:ext uri="{FF2B5EF4-FFF2-40B4-BE49-F238E27FC236}">
                <a16:creationId xmlns:a16="http://schemas.microsoft.com/office/drawing/2014/main" id="{8E5B5D9B-D427-41F2-B415-08B3428A89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0" y="3143250"/>
            <a:ext cx="1952625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C1816"/>
                </a:solidFill>
                <a:latin typeface="Avenir Next"/>
                <a:ea typeface="Avenir Next"/>
                <a:cs typeface="Avenir Next"/>
              </a:defRPr>
            </a:pPr>
            <a:r>
              <a:rPr sz="1725" b="1">
                <a:solidFill>
                  <a:srgbClr val="1C1816"/>
                </a:solidFill>
                <a:latin typeface="Avenir Next"/>
                <a:ea typeface="Avenir Next"/>
                <a:cs typeface="Avenir Next"/>
              </a:rPr>
              <a:t>Reflexivo</a:t>
            </a:r>
          </a:p>
        </p:txBody>
      </p:sp>
      <p:sp>
        <p:nvSpPr>
          <p:cNvPr id="14" name="style-desc-2">
            <a:extLst xmlns:a="http://schemas.openxmlformats.org/drawingml/2006/main">
              <a:ext uri="{FF2B5EF4-FFF2-40B4-BE49-F238E27FC236}">
                <a16:creationId xmlns:a16="http://schemas.microsoft.com/office/drawing/2014/main" id="{BD112D5C-9E72-48A4-B316-A82AA3EBA2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0" y="3695700"/>
            <a:ext cx="1809750" cy="904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B625D"/>
                </a:solidFill>
                <a:latin typeface="Avenir Next"/>
                <a:ea typeface="Avenir Next"/>
                <a:cs typeface="Avenir Next"/>
              </a:defRPr>
            </a:pPr>
            <a:r>
              <a:rPr sz="1275" b="0">
                <a:solidFill>
                  <a:srgbClr val="6B625D"/>
                </a:solidFill>
                <a:latin typeface="Avenir Next"/>
                <a:ea typeface="Avenir Next"/>
                <a:cs typeface="Avenir Next"/>
              </a:rPr>
              <a:t>preguntar · explicar · revisar</a:t>
            </a:r>
          </a:p>
        </p:txBody>
      </p:sp>
      <p:sp>
        <p:nvSpPr>
          <p:cNvPr id="15" name="dot-3">
            <a:extLst xmlns:a="http://schemas.openxmlformats.org/drawingml/2006/main">
              <a:ext uri="{FF2B5EF4-FFF2-40B4-BE49-F238E27FC236}">
                <a16:creationId xmlns:a16="http://schemas.microsoft.com/office/drawing/2014/main" id="{21DD425A-3C85-4C0F-90FC-FE18FB7D1C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00900" y="2686050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8A92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style-3">
            <a:extLst xmlns:a="http://schemas.openxmlformats.org/drawingml/2006/main">
              <a:ext uri="{FF2B5EF4-FFF2-40B4-BE49-F238E27FC236}">
                <a16:creationId xmlns:a16="http://schemas.microsoft.com/office/drawing/2014/main" id="{38D7B4B3-5392-4676-B7E0-8B037AF09A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00900" y="3143250"/>
            <a:ext cx="1952625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C1816"/>
                </a:solidFill>
                <a:latin typeface="Avenir Next"/>
                <a:ea typeface="Avenir Next"/>
                <a:cs typeface="Avenir Next"/>
              </a:defRPr>
            </a:pPr>
            <a:r>
              <a:rPr sz="1725" b="1">
                <a:solidFill>
                  <a:srgbClr val="1C1816"/>
                </a:solidFill>
                <a:latin typeface="Avenir Next"/>
                <a:ea typeface="Avenir Next"/>
                <a:cs typeface="Avenir Next"/>
              </a:rPr>
              <a:t>Creativo</a:t>
            </a:r>
          </a:p>
        </p:txBody>
      </p:sp>
      <p:sp>
        <p:nvSpPr>
          <p:cNvPr id="17" name="style-desc-3">
            <a:extLst xmlns:a="http://schemas.openxmlformats.org/drawingml/2006/main">
              <a:ext uri="{FF2B5EF4-FFF2-40B4-BE49-F238E27FC236}">
                <a16:creationId xmlns:a16="http://schemas.microsoft.com/office/drawing/2014/main" id="{1CA2F7C8-DC1C-4391-A17A-C1E3783779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00900" y="3695700"/>
            <a:ext cx="1809750" cy="904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B625D"/>
                </a:solidFill>
                <a:latin typeface="Avenir Next"/>
                <a:ea typeface="Avenir Next"/>
                <a:cs typeface="Avenir Next"/>
              </a:defRPr>
            </a:pPr>
            <a:r>
              <a:rPr sz="1275" b="0">
                <a:solidFill>
                  <a:srgbClr val="6B625D"/>
                </a:solidFill>
                <a:latin typeface="Avenir Next"/>
                <a:ea typeface="Avenir Next"/>
                <a:cs typeface="Avenir Next"/>
              </a:rPr>
              <a:t>elegir · crear · transferir</a:t>
            </a:r>
          </a:p>
        </p:txBody>
      </p:sp>
      <p:sp>
        <p:nvSpPr>
          <p:cNvPr id="18" name="dot-4">
            <a:extLst xmlns:a="http://schemas.openxmlformats.org/drawingml/2006/main">
              <a:ext uri="{FF2B5EF4-FFF2-40B4-BE49-F238E27FC236}">
                <a16:creationId xmlns:a16="http://schemas.microsoft.com/office/drawing/2014/main" id="{E760BF78-2D66-4875-B118-A35443A1F1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72600" y="2686050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6B625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style-4">
            <a:extLst xmlns:a="http://schemas.openxmlformats.org/drawingml/2006/main">
              <a:ext uri="{FF2B5EF4-FFF2-40B4-BE49-F238E27FC236}">
                <a16:creationId xmlns:a16="http://schemas.microsoft.com/office/drawing/2014/main" id="{03A469FE-CC43-4617-9032-C61D5F94CA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72600" y="3143250"/>
            <a:ext cx="1952625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C1816"/>
                </a:solidFill>
                <a:latin typeface="Avenir Next"/>
                <a:ea typeface="Avenir Next"/>
                <a:cs typeface="Avenir Next"/>
              </a:defRPr>
            </a:pPr>
            <a:r>
              <a:rPr sz="1725" b="1">
                <a:solidFill>
                  <a:srgbClr val="1C1816"/>
                </a:solidFill>
                <a:latin typeface="Avenir Next"/>
                <a:ea typeface="Avenir Next"/>
                <a:cs typeface="Avenir Next"/>
              </a:rPr>
              <a:t>Personalizado</a:t>
            </a:r>
          </a:p>
        </p:txBody>
      </p:sp>
      <p:sp>
        <p:nvSpPr>
          <p:cNvPr id="20" name="style-desc-4">
            <a:extLst xmlns:a="http://schemas.openxmlformats.org/drawingml/2006/main">
              <a:ext uri="{FF2B5EF4-FFF2-40B4-BE49-F238E27FC236}">
                <a16:creationId xmlns:a16="http://schemas.microsoft.com/office/drawing/2014/main" id="{C3D5F318-F1ED-4FD0-8E4D-E579317A1F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72600" y="3695700"/>
            <a:ext cx="1809750" cy="904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B625D"/>
                </a:solidFill>
                <a:latin typeface="Avenir Next"/>
                <a:ea typeface="Avenir Next"/>
                <a:cs typeface="Avenir Next"/>
              </a:defRPr>
            </a:pPr>
            <a:r>
              <a:rPr sz="1275" b="0">
                <a:solidFill>
                  <a:srgbClr val="6B625D"/>
                </a:solidFill>
                <a:latin typeface="Avenir Next"/>
                <a:ea typeface="Avenir Next"/>
                <a:cs typeface="Avenir Next"/>
              </a:rPr>
              <a:t>adaptar ritmo, tono y apoyos</a:t>
            </a:r>
          </a:p>
        </p:txBody>
      </p:sp>
      <p:sp>
        <p:nvSpPr>
          <p:cNvPr id="21" name="style-baseline">
            <a:extLst xmlns:a="http://schemas.openxmlformats.org/drawingml/2006/main">
              <a:ext uri="{FF2B5EF4-FFF2-40B4-BE49-F238E27FC236}">
                <a16:creationId xmlns:a16="http://schemas.microsoft.com/office/drawing/2014/main" id="{739E1D2B-C57F-4E9B-B4B9-85EBBDB750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0"/>
            <a:ext cx="102870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1F5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baseline-copy">
            <a:extLst xmlns:a="http://schemas.openxmlformats.org/drawingml/2006/main">
              <a:ext uri="{FF2B5EF4-FFF2-40B4-BE49-F238E27FC236}">
                <a16:creationId xmlns:a16="http://schemas.microsoft.com/office/drawing/2014/main" id="{84289646-5344-4A9A-BE12-F4C4278156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86375"/>
            <a:ext cx="10287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001F57"/>
                </a:solidFill>
                <a:latin typeface="Avenir Next"/>
                <a:ea typeface="Avenir Next"/>
                <a:cs typeface="Avenir Next"/>
              </a:defRPr>
            </a:pPr>
            <a:r>
              <a:rPr sz="1650" b="1">
                <a:solidFill>
                  <a:srgbClr val="001F57"/>
                </a:solidFill>
                <a:latin typeface="Avenir Next"/>
                <a:ea typeface="Avenir Next"/>
                <a:cs typeface="Avenir Next"/>
              </a:rPr>
              <a:t>Cinco formas de enseñar · una misma capacidad y tres dimensiones de evaluación</a:t>
            </a:r>
          </a:p>
        </p:txBody>
      </p:sp>
    </p:spTree>
    <p:extLst>
      <p:ext uri="{BB962C8B-B14F-4D97-AF65-F5344CB8AC3E}">
        <p14:creationId xmlns:p14="http://schemas.microsoft.com/office/powerpoint/2010/main" val="1556883004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B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golden-thread">
            <a:extLst xmlns:a="http://schemas.openxmlformats.org/drawingml/2006/main">
              <a:ext uri="{FF2B5EF4-FFF2-40B4-BE49-F238E27FC236}">
                <a16:creationId xmlns:a16="http://schemas.microsoft.com/office/drawing/2014/main" id="{A5BF7CB9-1B44-4909-90E7-5501128C01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92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-label">
            <a:extLst xmlns:a="http://schemas.openxmlformats.org/drawingml/2006/main">
              <a:ext uri="{FF2B5EF4-FFF2-40B4-BE49-F238E27FC236}">
                <a16:creationId xmlns:a16="http://schemas.microsoft.com/office/drawing/2014/main" id="{F11F729C-0EB6-469E-8641-638BEAD798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3850"/>
            <a:ext cx="2476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B625D"/>
                </a:solidFill>
                <a:latin typeface="Avenir Next"/>
                <a:ea typeface="Avenir Next"/>
                <a:cs typeface="Avenir Next"/>
              </a:defRPr>
            </a:pPr>
            <a:r>
              <a:rPr sz="900" b="1">
                <a:solidFill>
                  <a:srgbClr val="6B625D"/>
                </a:solidFill>
                <a:latin typeface="Avenir Next"/>
                <a:ea typeface="Avenir Next"/>
                <a:cs typeface="Avenir Next"/>
              </a:rPr>
              <a:t>NUEVAS ALTURAS</a:t>
            </a:r>
          </a:p>
        </p:txBody>
      </p:sp>
      <p:sp>
        <p:nvSpPr>
          <p:cNvPr id="3" name="slide-number">
            <a:extLst xmlns:a="http://schemas.openxmlformats.org/drawingml/2006/main">
              <a:ext uri="{FF2B5EF4-FFF2-40B4-BE49-F238E27FC236}">
                <a16:creationId xmlns:a16="http://schemas.microsoft.com/office/drawing/2014/main" id="{FF886A75-FE50-4894-A9F8-87BE67A5DE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62700"/>
            <a:ext cx="4572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B625D"/>
                </a:solidFill>
                <a:latin typeface="Avenir Next"/>
                <a:ea typeface="Avenir Next"/>
                <a:cs typeface="Avenir Next"/>
              </a:defRPr>
            </a:pPr>
            <a:r>
              <a:rPr sz="900" b="1">
                <a:solidFill>
                  <a:srgbClr val="6B625D"/>
                </a:solidFill>
                <a:latin typeface="Avenir Next"/>
                <a:ea typeface="Avenir Next"/>
                <a:cs typeface="Avenir Next"/>
              </a:rPr>
              <a:t>05</a:t>
            </a:r>
          </a:p>
        </p:txBody>
      </p:sp>
      <p:sp>
        <p:nvSpPr>
          <p:cNvPr id="4" name="label-Tu flujo de trabajo">
            <a:extLst xmlns:a="http://schemas.openxmlformats.org/drawingml/2006/main">
              <a:ext uri="{FF2B5EF4-FFF2-40B4-BE49-F238E27FC236}">
                <a16:creationId xmlns:a16="http://schemas.microsoft.com/office/drawing/2014/main" id="{A716853D-4454-4DBD-8764-1EAB4CEDFE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3333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A9D8F"/>
                </a:solidFill>
                <a:latin typeface="Avenir Next"/>
                <a:ea typeface="Avenir Next"/>
                <a:cs typeface="Avenir Next"/>
              </a:defRPr>
            </a:pPr>
            <a:r>
              <a:rPr sz="900" b="1">
                <a:solidFill>
                  <a:srgbClr val="2A9D8F"/>
                </a:solidFill>
                <a:latin typeface="Avenir Next"/>
                <a:ea typeface="Avenir Next"/>
                <a:cs typeface="Avenir Next"/>
              </a:rPr>
              <a:t>TU FLUJO DE TRABAJO</a:t>
            </a:r>
          </a:p>
        </p:txBody>
      </p:sp>
      <p:sp>
        <p:nvSpPr>
          <p:cNvPr id="5" name="title">
            <a:extLst xmlns:a="http://schemas.openxmlformats.org/drawingml/2006/main">
              <a:ext uri="{FF2B5EF4-FFF2-40B4-BE49-F238E27FC236}">
                <a16:creationId xmlns:a16="http://schemas.microsoft.com/office/drawing/2014/main" id="{F590CFFF-C663-4510-B038-3080AB3BCB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123950"/>
            <a:ext cx="952500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001F57"/>
                </a:solidFill>
                <a:latin typeface="Avenir Next"/>
                <a:ea typeface="Avenir Next"/>
                <a:cs typeface="Avenir Next"/>
              </a:defRPr>
            </a:pPr>
            <a:r>
              <a:rPr sz="3150" b="1">
                <a:solidFill>
                  <a:srgbClr val="001F57"/>
                </a:solidFill>
                <a:latin typeface="Avenir Next"/>
                <a:ea typeface="Avenir Next"/>
                <a:cs typeface="Avenir Next"/>
              </a:rPr>
              <a:t>Borrador primero. Autoridad docente siempre.</a:t>
            </a:r>
          </a:p>
        </p:txBody>
      </p:sp>
      <p:sp>
        <p:nvSpPr>
          <p:cNvPr id="6" name="step-1">
            <a:extLst xmlns:a="http://schemas.openxmlformats.org/drawingml/2006/main">
              <a:ext uri="{FF2B5EF4-FFF2-40B4-BE49-F238E27FC236}">
                <a16:creationId xmlns:a16="http://schemas.microsoft.com/office/drawing/2014/main" id="{98B90794-5D52-48C4-A57A-F40F811777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571750"/>
            <a:ext cx="723900" cy="723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1F5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step-num-1">
            <a:extLst xmlns:a="http://schemas.openxmlformats.org/drawingml/2006/main">
              <a:ext uri="{FF2B5EF4-FFF2-40B4-BE49-F238E27FC236}">
                <a16:creationId xmlns:a16="http://schemas.microsoft.com/office/drawing/2014/main" id="{806D6955-9002-4FEB-AA66-252AF850D5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571750"/>
            <a:ext cx="7239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2100" b="1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1</a:t>
            </a:r>
          </a:p>
        </p:txBody>
      </p:sp>
      <p:sp>
        <p:nvSpPr>
          <p:cNvPr id="8" name="step-title-1">
            <a:extLst xmlns:a="http://schemas.openxmlformats.org/drawingml/2006/main">
              <a:ext uri="{FF2B5EF4-FFF2-40B4-BE49-F238E27FC236}">
                <a16:creationId xmlns:a16="http://schemas.microsoft.com/office/drawing/2014/main" id="{EE395EDD-A7D3-4385-AC31-CAD4593BA4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638550"/>
            <a:ext cx="2857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C1816"/>
                </a:solidFill>
                <a:latin typeface="Avenir Next"/>
                <a:ea typeface="Avenir Next"/>
                <a:cs typeface="Avenir Next"/>
              </a:defRPr>
            </a:pPr>
            <a:r>
              <a:rPr sz="2025" b="1">
                <a:solidFill>
                  <a:srgbClr val="1C1816"/>
                </a:solidFill>
                <a:latin typeface="Avenir Next"/>
                <a:ea typeface="Avenir Next"/>
                <a:cs typeface="Avenir Next"/>
              </a:rPr>
              <a:t>Preparar</a:t>
            </a:r>
          </a:p>
        </p:txBody>
      </p:sp>
      <p:sp>
        <p:nvSpPr>
          <p:cNvPr id="9" name="step-desc-1">
            <a:extLst xmlns:a="http://schemas.openxmlformats.org/drawingml/2006/main">
              <a:ext uri="{FF2B5EF4-FFF2-40B4-BE49-F238E27FC236}">
                <a16:creationId xmlns:a16="http://schemas.microsoft.com/office/drawing/2014/main" id="{F7EBD3BA-D3D3-4B8A-B346-FD1CB6213E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143375"/>
            <a:ext cx="276225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B625D"/>
                </a:solidFill>
                <a:latin typeface="Avenir Next"/>
                <a:ea typeface="Avenir Next"/>
                <a:cs typeface="Avenir Next"/>
              </a:defRPr>
            </a:pPr>
            <a:r>
              <a:rPr sz="1425" b="0">
                <a:solidFill>
                  <a:srgbClr val="6B625D"/>
                </a:solidFill>
                <a:latin typeface="Avenir Next"/>
                <a:ea typeface="Avenir Next"/>
                <a:cs typeface="Avenir Next"/>
              </a:rPr>
              <a:t>Eliges capacidad y estilo.</a:t>
            </a:r>
          </a:p>
        </p:txBody>
      </p:sp>
      <p:sp>
        <p:nvSpPr>
          <p:cNvPr id="10" name="step-2">
            <a:extLst xmlns:a="http://schemas.openxmlformats.org/drawingml/2006/main">
              <a:ext uri="{FF2B5EF4-FFF2-40B4-BE49-F238E27FC236}">
                <a16:creationId xmlns:a16="http://schemas.microsoft.com/office/drawing/2014/main" id="{3D5B479C-5D91-4D03-90F8-32CF47965F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2571750"/>
            <a:ext cx="723900" cy="723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1F5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step-num-2">
            <a:extLst xmlns:a="http://schemas.openxmlformats.org/drawingml/2006/main">
              <a:ext uri="{FF2B5EF4-FFF2-40B4-BE49-F238E27FC236}">
                <a16:creationId xmlns:a16="http://schemas.microsoft.com/office/drawing/2014/main" id="{56838D71-5F33-4295-AE44-E0ECC7FB6D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2571750"/>
            <a:ext cx="7239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2100" b="1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2</a:t>
            </a:r>
          </a:p>
        </p:txBody>
      </p:sp>
      <p:sp>
        <p:nvSpPr>
          <p:cNvPr id="12" name="step-title-2">
            <a:extLst xmlns:a="http://schemas.openxmlformats.org/drawingml/2006/main">
              <a:ext uri="{FF2B5EF4-FFF2-40B4-BE49-F238E27FC236}">
                <a16:creationId xmlns:a16="http://schemas.microsoft.com/office/drawing/2014/main" id="{F6B14DB8-7BF5-45C7-8CC7-235AEA9436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3638550"/>
            <a:ext cx="2857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C1816"/>
                </a:solidFill>
                <a:latin typeface="Avenir Next"/>
                <a:ea typeface="Avenir Next"/>
                <a:cs typeface="Avenir Next"/>
              </a:defRPr>
            </a:pPr>
            <a:r>
              <a:rPr sz="2025" b="1">
                <a:solidFill>
                  <a:srgbClr val="1C1816"/>
                </a:solidFill>
                <a:latin typeface="Avenir Next"/>
                <a:ea typeface="Avenir Next"/>
                <a:cs typeface="Avenir Next"/>
              </a:rPr>
              <a:t>Revisar</a:t>
            </a:r>
          </a:p>
        </p:txBody>
      </p:sp>
      <p:sp>
        <p:nvSpPr>
          <p:cNvPr id="13" name="step-desc-2">
            <a:extLst xmlns:a="http://schemas.openxmlformats.org/drawingml/2006/main">
              <a:ext uri="{FF2B5EF4-FFF2-40B4-BE49-F238E27FC236}">
                <a16:creationId xmlns:a16="http://schemas.microsoft.com/office/drawing/2014/main" id="{C80FDD6C-9A89-46F9-BE6A-3B8D528C46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4143375"/>
            <a:ext cx="276225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B625D"/>
                </a:solidFill>
                <a:latin typeface="Avenir Next"/>
                <a:ea typeface="Avenir Next"/>
                <a:cs typeface="Avenir Next"/>
              </a:defRPr>
            </a:pPr>
            <a:r>
              <a:rPr sz="1425" b="0">
                <a:solidFill>
                  <a:srgbClr val="6B625D"/>
                </a:solidFill>
                <a:latin typeface="Avenir Next"/>
                <a:ea typeface="Avenir Next"/>
                <a:cs typeface="Avenir Next"/>
              </a:rPr>
              <a:t>Ajustas tiempos, lenguaje, apoyos y evidencias.</a:t>
            </a:r>
          </a:p>
        </p:txBody>
      </p:sp>
      <p:sp>
        <p:nvSpPr>
          <p:cNvPr id="14" name="step-3">
            <a:extLst xmlns:a="http://schemas.openxmlformats.org/drawingml/2006/main">
              <a:ext uri="{FF2B5EF4-FFF2-40B4-BE49-F238E27FC236}">
                <a16:creationId xmlns:a16="http://schemas.microsoft.com/office/drawing/2014/main" id="{3147181C-A5A0-45D8-B082-3F53C4F2EF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2571750"/>
            <a:ext cx="723900" cy="723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A9D8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step-num-3">
            <a:extLst xmlns:a="http://schemas.openxmlformats.org/drawingml/2006/main">
              <a:ext uri="{FF2B5EF4-FFF2-40B4-BE49-F238E27FC236}">
                <a16:creationId xmlns:a16="http://schemas.microsoft.com/office/drawing/2014/main" id="{CDB5E2B6-2BD2-4ED3-B503-180233EFD8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2571750"/>
            <a:ext cx="7239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2100" b="1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3</a:t>
            </a:r>
          </a:p>
        </p:txBody>
      </p:sp>
      <p:sp>
        <p:nvSpPr>
          <p:cNvPr id="16" name="step-title-3">
            <a:extLst xmlns:a="http://schemas.openxmlformats.org/drawingml/2006/main">
              <a:ext uri="{FF2B5EF4-FFF2-40B4-BE49-F238E27FC236}">
                <a16:creationId xmlns:a16="http://schemas.microsoft.com/office/drawing/2014/main" id="{C536CA18-298E-440C-A79F-AF1D53258D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3638550"/>
            <a:ext cx="2857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C1816"/>
                </a:solidFill>
                <a:latin typeface="Avenir Next"/>
                <a:ea typeface="Avenir Next"/>
                <a:cs typeface="Avenir Next"/>
              </a:defRPr>
            </a:pPr>
            <a:r>
              <a:rPr sz="2025" b="1">
                <a:solidFill>
                  <a:srgbClr val="1C1816"/>
                </a:solidFill>
                <a:latin typeface="Avenir Next"/>
                <a:ea typeface="Avenir Next"/>
                <a:cs typeface="Avenir Next"/>
              </a:rPr>
              <a:t>Oficializar</a:t>
            </a:r>
          </a:p>
        </p:txBody>
      </p:sp>
      <p:sp>
        <p:nvSpPr>
          <p:cNvPr id="17" name="step-desc-3">
            <a:extLst xmlns:a="http://schemas.openxmlformats.org/drawingml/2006/main">
              <a:ext uri="{FF2B5EF4-FFF2-40B4-BE49-F238E27FC236}">
                <a16:creationId xmlns:a16="http://schemas.microsoft.com/office/drawing/2014/main" id="{C265084E-189F-4A09-8835-449B80FBD8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4143375"/>
            <a:ext cx="276225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B625D"/>
                </a:solidFill>
                <a:latin typeface="Avenir Next"/>
                <a:ea typeface="Avenir Next"/>
                <a:cs typeface="Avenir Next"/>
              </a:defRPr>
            </a:pPr>
            <a:r>
              <a:rPr sz="1425" b="0">
                <a:solidFill>
                  <a:srgbClr val="6B625D"/>
                </a:solidFill>
                <a:latin typeface="Avenir Next"/>
                <a:ea typeface="Avenir Next"/>
                <a:cs typeface="Avenir Next"/>
              </a:rPr>
              <a:t>Apruebas el plan cuando representa a tu grupo.</a:t>
            </a:r>
          </a:p>
        </p:txBody>
      </p:sp>
      <p:sp>
        <p:nvSpPr>
          <p:cNvPr id="18" name="authority">
            <a:extLst xmlns:a="http://schemas.openxmlformats.org/drawingml/2006/main">
              <a:ext uri="{FF2B5EF4-FFF2-40B4-BE49-F238E27FC236}">
                <a16:creationId xmlns:a16="http://schemas.microsoft.com/office/drawing/2014/main" id="{D0AE86FA-2159-40A3-997D-B94DE0B5D0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53100"/>
            <a:ext cx="8572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2A9D8F"/>
                </a:solidFill>
                <a:latin typeface="Avenir Next"/>
                <a:ea typeface="Avenir Next"/>
                <a:cs typeface="Avenir Next"/>
              </a:defRPr>
            </a:pPr>
            <a:r>
              <a:rPr sz="1800" b="1">
                <a:solidFill>
                  <a:srgbClr val="2A9D8F"/>
                </a:solidFill>
                <a:latin typeface="Avenir Next"/>
                <a:ea typeface="Avenir Next"/>
                <a:cs typeface="Avenir Next"/>
              </a:rPr>
              <a:t>Nada se vuelve oficial sin tu revisión.</a:t>
            </a:r>
          </a:p>
        </p:txBody>
      </p:sp>
    </p:spTree>
    <p:extLst>
      <p:ext uri="{BB962C8B-B14F-4D97-AF65-F5344CB8AC3E}">
        <p14:creationId xmlns:p14="http://schemas.microsoft.com/office/powerpoint/2010/main" val="173371782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B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golden-thread">
            <a:extLst xmlns:a="http://schemas.openxmlformats.org/drawingml/2006/main">
              <a:ext uri="{FF2B5EF4-FFF2-40B4-BE49-F238E27FC236}">
                <a16:creationId xmlns:a16="http://schemas.microsoft.com/office/drawing/2014/main" id="{ADE698E5-0B62-48FC-9CC7-5378F1D99C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92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-label">
            <a:extLst xmlns:a="http://schemas.openxmlformats.org/drawingml/2006/main">
              <a:ext uri="{FF2B5EF4-FFF2-40B4-BE49-F238E27FC236}">
                <a16:creationId xmlns:a16="http://schemas.microsoft.com/office/drawing/2014/main" id="{7BF6289F-9FB5-44E2-9B5C-E262A34CE5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3850"/>
            <a:ext cx="2476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B625D"/>
                </a:solidFill>
                <a:latin typeface="Avenir Next"/>
                <a:ea typeface="Avenir Next"/>
                <a:cs typeface="Avenir Next"/>
              </a:defRPr>
            </a:pPr>
            <a:r>
              <a:rPr sz="900" b="1">
                <a:solidFill>
                  <a:srgbClr val="6B625D"/>
                </a:solidFill>
                <a:latin typeface="Avenir Next"/>
                <a:ea typeface="Avenir Next"/>
                <a:cs typeface="Avenir Next"/>
              </a:rPr>
              <a:t>NUEVAS ALTURAS</a:t>
            </a:r>
          </a:p>
        </p:txBody>
      </p:sp>
      <p:sp>
        <p:nvSpPr>
          <p:cNvPr id="3" name="slide-number">
            <a:extLst xmlns:a="http://schemas.openxmlformats.org/drawingml/2006/main">
              <a:ext uri="{FF2B5EF4-FFF2-40B4-BE49-F238E27FC236}">
                <a16:creationId xmlns:a16="http://schemas.microsoft.com/office/drawing/2014/main" id="{AD81DF07-AFCE-41AD-892E-9EFB6A3CC5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62700"/>
            <a:ext cx="4572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B625D"/>
                </a:solidFill>
                <a:latin typeface="Avenir Next"/>
                <a:ea typeface="Avenir Next"/>
                <a:cs typeface="Avenir Next"/>
              </a:defRPr>
            </a:pPr>
            <a:r>
              <a:rPr sz="900" b="1">
                <a:solidFill>
                  <a:srgbClr val="6B625D"/>
                </a:solidFill>
                <a:latin typeface="Avenir Next"/>
                <a:ea typeface="Avenir Next"/>
                <a:cs typeface="Avenir Next"/>
              </a:rPr>
              <a:t>06</a:t>
            </a:r>
          </a:p>
        </p:txBody>
      </p:sp>
      <p:sp>
        <p:nvSpPr>
          <p:cNvPr id="4" name="label-Evaluación">
            <a:extLst xmlns:a="http://schemas.openxmlformats.org/drawingml/2006/main">
              <a:ext uri="{FF2B5EF4-FFF2-40B4-BE49-F238E27FC236}">
                <a16:creationId xmlns:a16="http://schemas.microsoft.com/office/drawing/2014/main" id="{95A5EF68-6FB2-45F9-9522-A9FBD6A29B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3333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A9D8F"/>
                </a:solidFill>
                <a:latin typeface="Avenir Next"/>
                <a:ea typeface="Avenir Next"/>
                <a:cs typeface="Avenir Next"/>
              </a:defRPr>
            </a:pPr>
            <a:r>
              <a:rPr sz="900" b="1">
                <a:solidFill>
                  <a:srgbClr val="2A9D8F"/>
                </a:solidFill>
                <a:latin typeface="Avenir Next"/>
                <a:ea typeface="Avenir Next"/>
                <a:cs typeface="Avenir Next"/>
              </a:rPr>
              <a:t>EVALUACIÓN</a:t>
            </a:r>
          </a:p>
        </p:txBody>
      </p:sp>
      <p:sp>
        <p:nvSpPr>
          <p:cNvPr id="5" name="title">
            <a:extLst xmlns:a="http://schemas.openxmlformats.org/drawingml/2006/main">
              <a:ext uri="{FF2B5EF4-FFF2-40B4-BE49-F238E27FC236}">
                <a16:creationId xmlns:a16="http://schemas.microsoft.com/office/drawing/2014/main" id="{63E021D7-8F95-49F6-A315-B8D8D4AD37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123950"/>
            <a:ext cx="8572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001F57"/>
                </a:solidFill>
                <a:latin typeface="Avenir Next"/>
                <a:ea typeface="Avenir Next"/>
                <a:cs typeface="Avenir Next"/>
              </a:defRPr>
            </a:pPr>
            <a:r>
              <a:rPr sz="3150" b="1">
                <a:solidFill>
                  <a:srgbClr val="001F57"/>
                </a:solidFill>
                <a:latin typeface="Avenir Next"/>
                <a:ea typeface="Avenir Next"/>
                <a:cs typeface="Avenir Next"/>
              </a:rPr>
              <a:t>Tres dimensiones sostienen la semana.</a:t>
            </a:r>
          </a:p>
        </p:txBody>
      </p:sp>
      <p:sp>
        <p:nvSpPr>
          <p:cNvPr id="6" name="pct-0">
            <a:extLst xmlns:a="http://schemas.openxmlformats.org/drawingml/2006/main">
              <a:ext uri="{FF2B5EF4-FFF2-40B4-BE49-F238E27FC236}">
                <a16:creationId xmlns:a16="http://schemas.microsoft.com/office/drawing/2014/main" id="{F008E8F0-73C3-494C-A7FE-C61854B65E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381250"/>
            <a:ext cx="29527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4050" b="1">
                <a:solidFill>
                  <a:srgbClr val="001F57"/>
                </a:solidFill>
                <a:latin typeface="Avenir Next"/>
                <a:ea typeface="Avenir Next"/>
                <a:cs typeface="Avenir Next"/>
              </a:defRPr>
            </a:pPr>
            <a:r>
              <a:rPr sz="4050" b="1">
                <a:solidFill>
                  <a:srgbClr val="001F57"/>
                </a:solidFill>
                <a:latin typeface="Avenir Next"/>
                <a:ea typeface="Avenir Next"/>
                <a:cs typeface="Avenir Next"/>
              </a:rPr>
              <a:t>40%</a:t>
            </a:r>
          </a:p>
        </p:txBody>
      </p:sp>
      <p:sp>
        <p:nvSpPr>
          <p:cNvPr id="7" name="dim-0">
            <a:extLst xmlns:a="http://schemas.openxmlformats.org/drawingml/2006/main">
              <a:ext uri="{FF2B5EF4-FFF2-40B4-BE49-F238E27FC236}">
                <a16:creationId xmlns:a16="http://schemas.microsoft.com/office/drawing/2014/main" id="{0909C446-9406-4B01-A663-50F32D23A0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429000"/>
            <a:ext cx="2952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C1816"/>
                </a:solidFill>
                <a:latin typeface="Avenir Next"/>
                <a:ea typeface="Avenir Next"/>
                <a:cs typeface="Avenir Next"/>
              </a:defRPr>
            </a:pPr>
            <a:r>
              <a:rPr sz="1875" b="1">
                <a:solidFill>
                  <a:srgbClr val="1C1816"/>
                </a:solidFill>
                <a:latin typeface="Avenir Next"/>
                <a:ea typeface="Avenir Next"/>
                <a:cs typeface="Avenir Next"/>
              </a:rPr>
              <a:t>Procedimental</a:t>
            </a:r>
          </a:p>
        </p:txBody>
      </p:sp>
      <p:sp>
        <p:nvSpPr>
          <p:cNvPr id="8" name="dim-desc-0">
            <a:extLst xmlns:a="http://schemas.openxmlformats.org/drawingml/2006/main">
              <a:ext uri="{FF2B5EF4-FFF2-40B4-BE49-F238E27FC236}">
                <a16:creationId xmlns:a16="http://schemas.microsoft.com/office/drawing/2014/main" id="{E6BC0559-715E-4041-B9BC-D002A200D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0"/>
            <a:ext cx="28575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B625D"/>
                </a:solidFill>
                <a:latin typeface="Avenir Next"/>
                <a:ea typeface="Avenir Next"/>
                <a:cs typeface="Avenir Next"/>
              </a:defRPr>
            </a:pPr>
            <a:r>
              <a:rPr sz="1425" b="0">
                <a:solidFill>
                  <a:srgbClr val="6B625D"/>
                </a:solidFill>
                <a:latin typeface="Avenir Next"/>
                <a:ea typeface="Avenir Next"/>
                <a:cs typeface="Avenir Next"/>
              </a:rPr>
              <a:t>Lo que el estudiante sabe hacer</a:t>
            </a:r>
          </a:p>
        </p:txBody>
      </p:sp>
      <p:sp>
        <p:nvSpPr>
          <p:cNvPr id="9" name="pct-1">
            <a:extLst xmlns:a="http://schemas.openxmlformats.org/drawingml/2006/main">
              <a:ext uri="{FF2B5EF4-FFF2-40B4-BE49-F238E27FC236}">
                <a16:creationId xmlns:a16="http://schemas.microsoft.com/office/drawing/2014/main" id="{74C0DBC4-215A-422A-9FB1-E6409AEF66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2381250"/>
            <a:ext cx="29527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4050" b="1">
                <a:solidFill>
                  <a:srgbClr val="2A9D8F"/>
                </a:solidFill>
                <a:latin typeface="Avenir Next"/>
                <a:ea typeface="Avenir Next"/>
                <a:cs typeface="Avenir Next"/>
              </a:defRPr>
            </a:pPr>
            <a:r>
              <a:rPr sz="4050" b="1">
                <a:solidFill>
                  <a:srgbClr val="2A9D8F"/>
                </a:solidFill>
                <a:latin typeface="Avenir Next"/>
                <a:ea typeface="Avenir Next"/>
                <a:cs typeface="Avenir Next"/>
              </a:rPr>
              <a:t>30%</a:t>
            </a:r>
          </a:p>
        </p:txBody>
      </p:sp>
      <p:sp>
        <p:nvSpPr>
          <p:cNvPr id="10" name="dim-1">
            <a:extLst xmlns:a="http://schemas.openxmlformats.org/drawingml/2006/main">
              <a:ext uri="{FF2B5EF4-FFF2-40B4-BE49-F238E27FC236}">
                <a16:creationId xmlns:a16="http://schemas.microsoft.com/office/drawing/2014/main" id="{49FD85F7-D754-4328-88C6-BFAE769425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3429000"/>
            <a:ext cx="2952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C1816"/>
                </a:solidFill>
                <a:latin typeface="Avenir Next"/>
                <a:ea typeface="Avenir Next"/>
                <a:cs typeface="Avenir Next"/>
              </a:defRPr>
            </a:pPr>
            <a:r>
              <a:rPr sz="1875" b="1">
                <a:solidFill>
                  <a:srgbClr val="1C1816"/>
                </a:solidFill>
                <a:latin typeface="Avenir Next"/>
                <a:ea typeface="Avenir Next"/>
                <a:cs typeface="Avenir Next"/>
              </a:rPr>
              <a:t>Conceptual</a:t>
            </a:r>
          </a:p>
        </p:txBody>
      </p:sp>
      <p:sp>
        <p:nvSpPr>
          <p:cNvPr id="11" name="dim-desc-1">
            <a:extLst xmlns:a="http://schemas.openxmlformats.org/drawingml/2006/main">
              <a:ext uri="{FF2B5EF4-FFF2-40B4-BE49-F238E27FC236}">
                <a16:creationId xmlns:a16="http://schemas.microsoft.com/office/drawing/2014/main" id="{6616487C-A376-44D3-8844-32A60BEEB0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4000500"/>
            <a:ext cx="28575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B625D"/>
                </a:solidFill>
                <a:latin typeface="Avenir Next"/>
                <a:ea typeface="Avenir Next"/>
                <a:cs typeface="Avenir Next"/>
              </a:defRPr>
            </a:pPr>
            <a:r>
              <a:rPr sz="1425" b="0">
                <a:solidFill>
                  <a:srgbClr val="6B625D"/>
                </a:solidFill>
                <a:latin typeface="Avenir Next"/>
                <a:ea typeface="Avenir Next"/>
                <a:cs typeface="Avenir Next"/>
              </a:rPr>
              <a:t>Lo que comprende y puede explicar</a:t>
            </a:r>
          </a:p>
        </p:txBody>
      </p:sp>
      <p:sp>
        <p:nvSpPr>
          <p:cNvPr id="12" name="pct-2">
            <a:extLst xmlns:a="http://schemas.openxmlformats.org/drawingml/2006/main">
              <a:ext uri="{FF2B5EF4-FFF2-40B4-BE49-F238E27FC236}">
                <a16:creationId xmlns:a16="http://schemas.microsoft.com/office/drawing/2014/main" id="{CF25DABB-5257-4968-91B9-52121723FA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2381250"/>
            <a:ext cx="29527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4050" b="1">
                <a:solidFill>
                  <a:srgbClr val="D8A928"/>
                </a:solidFill>
                <a:latin typeface="Avenir Next"/>
                <a:ea typeface="Avenir Next"/>
                <a:cs typeface="Avenir Next"/>
              </a:defRPr>
            </a:pPr>
            <a:r>
              <a:rPr sz="4050" b="1">
                <a:solidFill>
                  <a:srgbClr val="D8A928"/>
                </a:solidFill>
                <a:latin typeface="Avenir Next"/>
                <a:ea typeface="Avenir Next"/>
                <a:cs typeface="Avenir Next"/>
              </a:rPr>
              <a:t>30%</a:t>
            </a:r>
          </a:p>
        </p:txBody>
      </p:sp>
      <p:sp>
        <p:nvSpPr>
          <p:cNvPr id="13" name="dim-2">
            <a:extLst xmlns:a="http://schemas.openxmlformats.org/drawingml/2006/main">
              <a:ext uri="{FF2B5EF4-FFF2-40B4-BE49-F238E27FC236}">
                <a16:creationId xmlns:a16="http://schemas.microsoft.com/office/drawing/2014/main" id="{D3930B67-B7A4-44DE-B76E-D2F7492BDC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3429000"/>
            <a:ext cx="2952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C1816"/>
                </a:solidFill>
                <a:latin typeface="Avenir Next"/>
                <a:ea typeface="Avenir Next"/>
                <a:cs typeface="Avenir Next"/>
              </a:defRPr>
            </a:pPr>
            <a:r>
              <a:rPr sz="1875" b="1">
                <a:solidFill>
                  <a:srgbClr val="1C1816"/>
                </a:solidFill>
                <a:latin typeface="Avenir Next"/>
                <a:ea typeface="Avenir Next"/>
                <a:cs typeface="Avenir Next"/>
              </a:rPr>
              <a:t>Actitudinal</a:t>
            </a:r>
          </a:p>
        </p:txBody>
      </p:sp>
      <p:sp>
        <p:nvSpPr>
          <p:cNvPr id="14" name="dim-desc-2">
            <a:extLst xmlns:a="http://schemas.openxmlformats.org/drawingml/2006/main">
              <a:ext uri="{FF2B5EF4-FFF2-40B4-BE49-F238E27FC236}">
                <a16:creationId xmlns:a16="http://schemas.microsoft.com/office/drawing/2014/main" id="{584188A8-C9C3-4AC1-95B9-02A33DFC7D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4000500"/>
            <a:ext cx="28575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B625D"/>
                </a:solidFill>
                <a:latin typeface="Avenir Next"/>
                <a:ea typeface="Avenir Next"/>
                <a:cs typeface="Avenir Next"/>
              </a:defRPr>
            </a:pPr>
            <a:r>
              <a:rPr sz="1425" b="0">
                <a:solidFill>
                  <a:srgbClr val="6B625D"/>
                </a:solidFill>
                <a:latin typeface="Avenir Next"/>
                <a:ea typeface="Avenir Next"/>
                <a:cs typeface="Avenir Next"/>
              </a:rPr>
              <a:t>Lo que demuestra de forma observable</a:t>
            </a:r>
          </a:p>
        </p:txBody>
      </p:sp>
      <p:sp>
        <p:nvSpPr>
          <p:cNvPr id="15" name="assessment-thread">
            <a:extLst xmlns:a="http://schemas.openxmlformats.org/drawingml/2006/main">
              <a:ext uri="{FF2B5EF4-FFF2-40B4-BE49-F238E27FC236}">
                <a16:creationId xmlns:a16="http://schemas.microsoft.com/office/drawing/2014/main" id="{8E7C743D-EA5C-4B30-B678-5A8C98F2B5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86375"/>
            <a:ext cx="10287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E1D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ssessment-copy">
            <a:extLst xmlns:a="http://schemas.openxmlformats.org/drawingml/2006/main">
              <a:ext uri="{FF2B5EF4-FFF2-40B4-BE49-F238E27FC236}">
                <a16:creationId xmlns:a16="http://schemas.microsoft.com/office/drawing/2014/main" id="{CE25B2F1-52F5-4B9B-800A-F80A035FE5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19750"/>
            <a:ext cx="10287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001F57"/>
                </a:solidFill>
                <a:latin typeface="Avenir Next"/>
                <a:ea typeface="Avenir Next"/>
                <a:cs typeface="Avenir Next"/>
              </a:defRPr>
            </a:pPr>
            <a:r>
              <a:rPr sz="1650" b="1">
                <a:solidFill>
                  <a:srgbClr val="001F57"/>
                </a:solidFill>
                <a:latin typeface="Avenir Next"/>
                <a:ea typeface="Avenir Next"/>
                <a:cs typeface="Avenir Next"/>
              </a:rPr>
              <a:t>Cada dimensión conserva una rúbrica vinculada a su indicador.</a:t>
            </a:r>
          </a:p>
        </p:txBody>
      </p:sp>
    </p:spTree>
    <p:extLst>
      <p:ext uri="{BB962C8B-B14F-4D97-AF65-F5344CB8AC3E}">
        <p14:creationId xmlns:p14="http://schemas.microsoft.com/office/powerpoint/2010/main" val="1031316183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B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golden-thread">
            <a:extLst xmlns:a="http://schemas.openxmlformats.org/drawingml/2006/main">
              <a:ext uri="{FF2B5EF4-FFF2-40B4-BE49-F238E27FC236}">
                <a16:creationId xmlns:a16="http://schemas.microsoft.com/office/drawing/2014/main" id="{29383FAB-663A-4640-9C58-891A6B0EC9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92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-label">
            <a:extLst xmlns:a="http://schemas.openxmlformats.org/drawingml/2006/main">
              <a:ext uri="{FF2B5EF4-FFF2-40B4-BE49-F238E27FC236}">
                <a16:creationId xmlns:a16="http://schemas.microsoft.com/office/drawing/2014/main" id="{CC6C0058-0DDC-4697-B346-2486B5BAB8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3850"/>
            <a:ext cx="2476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B625D"/>
                </a:solidFill>
                <a:latin typeface="Avenir Next"/>
                <a:ea typeface="Avenir Next"/>
                <a:cs typeface="Avenir Next"/>
              </a:defRPr>
            </a:pPr>
            <a:r>
              <a:rPr sz="900" b="1">
                <a:solidFill>
                  <a:srgbClr val="6B625D"/>
                </a:solidFill>
                <a:latin typeface="Avenir Next"/>
                <a:ea typeface="Avenir Next"/>
                <a:cs typeface="Avenir Next"/>
              </a:rPr>
              <a:t>NUEVAS ALTURAS</a:t>
            </a:r>
          </a:p>
        </p:txBody>
      </p:sp>
      <p:sp>
        <p:nvSpPr>
          <p:cNvPr id="3" name="slide-number">
            <a:extLst xmlns:a="http://schemas.openxmlformats.org/drawingml/2006/main">
              <a:ext uri="{FF2B5EF4-FFF2-40B4-BE49-F238E27FC236}">
                <a16:creationId xmlns:a16="http://schemas.microsoft.com/office/drawing/2014/main" id="{98BED2B6-70CC-4574-8A3A-85C75A28B5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62700"/>
            <a:ext cx="4572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B625D"/>
                </a:solidFill>
                <a:latin typeface="Avenir Next"/>
                <a:ea typeface="Avenir Next"/>
                <a:cs typeface="Avenir Next"/>
              </a:defRPr>
            </a:pPr>
            <a:r>
              <a:rPr sz="900" b="1">
                <a:solidFill>
                  <a:srgbClr val="6B625D"/>
                </a:solidFill>
                <a:latin typeface="Avenir Next"/>
                <a:ea typeface="Avenir Next"/>
                <a:cs typeface="Avenir Next"/>
              </a:rPr>
              <a:t>07</a:t>
            </a:r>
          </a:p>
        </p:txBody>
      </p:sp>
      <p:sp>
        <p:nvSpPr>
          <p:cNvPr id="4" name="label-Estado de la actualización">
            <a:extLst xmlns:a="http://schemas.openxmlformats.org/drawingml/2006/main">
              <a:ext uri="{FF2B5EF4-FFF2-40B4-BE49-F238E27FC236}">
                <a16:creationId xmlns:a16="http://schemas.microsoft.com/office/drawing/2014/main" id="{51DE051A-A370-46D3-A726-DE5D16AE6F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3333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A9D8F"/>
                </a:solidFill>
                <a:latin typeface="Avenir Next"/>
                <a:ea typeface="Avenir Next"/>
                <a:cs typeface="Avenir Next"/>
              </a:defRPr>
            </a:pPr>
            <a:r>
              <a:rPr sz="900" b="1">
                <a:solidFill>
                  <a:srgbClr val="2A9D8F"/>
                </a:solidFill>
                <a:latin typeface="Avenir Next"/>
                <a:ea typeface="Avenir Next"/>
                <a:cs typeface="Avenir Next"/>
              </a:rPr>
              <a:t>ESTADO DE LA ACTUALIZACIÓN</a:t>
            </a:r>
          </a:p>
        </p:txBody>
      </p:sp>
      <p:sp>
        <p:nvSpPr>
          <p:cNvPr id="5" name="title">
            <a:extLst xmlns:a="http://schemas.openxmlformats.org/drawingml/2006/main">
              <a:ext uri="{FF2B5EF4-FFF2-40B4-BE49-F238E27FC236}">
                <a16:creationId xmlns:a16="http://schemas.microsoft.com/office/drawing/2014/main" id="{683A8E92-BFCF-4D4B-BB42-C7CF55C68E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123950"/>
            <a:ext cx="952500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001F57"/>
                </a:solidFill>
                <a:latin typeface="Avenir Next"/>
                <a:ea typeface="Avenir Next"/>
                <a:cs typeface="Avenir Next"/>
              </a:defRPr>
            </a:pPr>
            <a:r>
              <a:rPr sz="3150" b="1">
                <a:solidFill>
                  <a:srgbClr val="001F57"/>
                </a:solidFill>
                <a:latin typeface="Avenir Next"/>
                <a:ea typeface="Avenir Next"/>
                <a:cs typeface="Avenir Next"/>
              </a:rPr>
              <a:t>Lo que puedes usar hoy y lo que llega después.</a:t>
            </a:r>
          </a:p>
        </p:txBody>
      </p:sp>
      <p:sp>
        <p:nvSpPr>
          <p:cNvPr id="6" name="available-zone">
            <a:extLst xmlns:a="http://schemas.openxmlformats.org/drawingml/2006/main">
              <a:ext uri="{FF2B5EF4-FFF2-40B4-BE49-F238E27FC236}">
                <a16:creationId xmlns:a16="http://schemas.microsoft.com/office/drawing/2014/main" id="{1F53D473-0E16-4F01-BEC9-A36C58E811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71700"/>
            <a:ext cx="4857750" cy="3048000"/>
          </a:xfrm>
          <a:prstGeom xmlns:a="http://schemas.openxmlformats.org/drawingml/2006/main" prst="roundRect">
            <a:avLst>
              <a:gd name="adj" fmla="val 62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7E1DB"/>
            </a:solidFill>
            <a:prstDash val="solid"/>
          </a:ln>
        </p:spPr>
      </p:sp>
      <p:sp>
        <p:nvSpPr>
          <p:cNvPr id="7" name="available-dot">
            <a:extLst xmlns:a="http://schemas.openxmlformats.org/drawingml/2006/main">
              <a:ext uri="{FF2B5EF4-FFF2-40B4-BE49-F238E27FC236}">
                <a16:creationId xmlns:a16="http://schemas.microsoft.com/office/drawing/2014/main" id="{3F12C546-AF72-4B39-91DB-DA4E203C33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2533650"/>
            <a:ext cx="171450" cy="171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78F6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available-label">
            <a:extLst xmlns:a="http://schemas.openxmlformats.org/drawingml/2006/main">
              <a:ext uri="{FF2B5EF4-FFF2-40B4-BE49-F238E27FC236}">
                <a16:creationId xmlns:a16="http://schemas.microsoft.com/office/drawing/2014/main" id="{C953B807-BA98-4A27-A16D-A539123883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2514600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78F64"/>
                </a:solidFill>
                <a:latin typeface="Avenir Next"/>
                <a:ea typeface="Avenir Next"/>
                <a:cs typeface="Avenir Next"/>
              </a:defRPr>
            </a:pPr>
            <a:r>
              <a:rPr sz="975" b="1">
                <a:solidFill>
                  <a:srgbClr val="278F64"/>
                </a:solidFill>
                <a:latin typeface="Avenir Next"/>
                <a:ea typeface="Avenir Next"/>
                <a:cs typeface="Avenir Next"/>
              </a:rPr>
              <a:t>YA DISPONIBLE</a:t>
            </a:r>
          </a:p>
        </p:txBody>
      </p:sp>
      <p:sp>
        <p:nvSpPr>
          <p:cNvPr id="9" name="available-copy">
            <a:extLst xmlns:a="http://schemas.openxmlformats.org/drawingml/2006/main">
              <a:ext uri="{FF2B5EF4-FFF2-40B4-BE49-F238E27FC236}">
                <a16:creationId xmlns:a16="http://schemas.microsoft.com/office/drawing/2014/main" id="{89B50F14-6C9B-4926-BAC1-6CD48022B3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048000"/>
            <a:ext cx="3857625" cy="1762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C1816"/>
                </a:solidFill>
                <a:latin typeface="Avenir Next"/>
                <a:ea typeface="Avenir Next"/>
                <a:cs typeface="Avenir Next"/>
              </a:defRPr>
            </a:pPr>
            <a:r>
              <a:rPr sz="1500" b="0">
                <a:solidFill>
                  <a:srgbClr val="1C1816"/>
                </a:solidFill>
                <a:latin typeface="Avenir Next"/>
                <a:ea typeface="Avenir Next"/>
                <a:cs typeface="Avenir Next"/>
              </a:rPr>
              <a:t>Capacidad anual como base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defRPr sz="1500" b="0">
                <a:solidFill>
                  <a:srgbClr val="1C1816"/>
                </a:solidFill>
                <a:latin typeface="Avenir Next"/>
                <a:ea typeface="Avenir Next"/>
                <a:cs typeface="Avenir Next"/>
              </a:defRPr>
            </a:pPr>
            <a:r>
              <a:rPr sz="1500" b="0">
                <a:solidFill>
                  <a:srgbClr val="1C1816"/>
                </a:solidFill>
                <a:latin typeface="Avenir Next"/>
                <a:ea typeface="Avenir Next"/>
                <a:cs typeface="Avenir Next"/>
              </a:rPr>
              <a:t>Generación según el estilo elegido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defRPr sz="1500" b="0">
                <a:solidFill>
                  <a:srgbClr val="1C1816"/>
                </a:solidFill>
                <a:latin typeface="Avenir Next"/>
                <a:ea typeface="Avenir Next"/>
                <a:cs typeface="Avenir Next"/>
              </a:defRPr>
            </a:pPr>
            <a:r>
              <a:rPr sz="1500" b="0">
                <a:solidFill>
                  <a:srgbClr val="1C1816"/>
                </a:solidFill>
                <a:latin typeface="Avenir Next"/>
                <a:ea typeface="Avenir Next"/>
                <a:cs typeface="Avenir Next"/>
              </a:rPr>
              <a:t>Revisión antes de oficializar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defRPr sz="1500" b="0">
                <a:solidFill>
                  <a:srgbClr val="1C1816"/>
                </a:solidFill>
                <a:latin typeface="Avenir Next"/>
                <a:ea typeface="Avenir Next"/>
                <a:cs typeface="Avenir Next"/>
              </a:defRPr>
            </a:pPr>
            <a:r>
              <a:rPr sz="1500" b="0">
                <a:solidFill>
                  <a:srgbClr val="1C1816"/>
                </a:solidFill>
                <a:latin typeface="Avenir Next"/>
                <a:ea typeface="Avenir Next"/>
                <a:cs typeface="Avenir Next"/>
              </a:rPr>
              <a:t>Trazabilidad del borrador</a:t>
            </a:r>
          </a:p>
        </p:txBody>
      </p:sp>
      <p:sp>
        <p:nvSpPr>
          <p:cNvPr id="10" name="next-zone">
            <a:extLst xmlns:a="http://schemas.openxmlformats.org/drawingml/2006/main">
              <a:ext uri="{FF2B5EF4-FFF2-40B4-BE49-F238E27FC236}">
                <a16:creationId xmlns:a16="http://schemas.microsoft.com/office/drawing/2014/main" id="{8A853E97-FFCC-484E-B9A1-C49C9678ED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2171700"/>
            <a:ext cx="4972050" cy="3048000"/>
          </a:xfrm>
          <a:prstGeom xmlns:a="http://schemas.openxmlformats.org/drawingml/2006/main" prst="roundRect">
            <a:avLst>
              <a:gd name="adj" fmla="val 6250"/>
            </a:avLst>
          </a:prstGeom>
          <a:solidFill xmlns:a="http://schemas.openxmlformats.org/drawingml/2006/main">
            <a:srgbClr val="E9F7F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next-dot">
            <a:extLst xmlns:a="http://schemas.openxmlformats.org/drawingml/2006/main">
              <a:ext uri="{FF2B5EF4-FFF2-40B4-BE49-F238E27FC236}">
                <a16:creationId xmlns:a16="http://schemas.microsoft.com/office/drawing/2014/main" id="{2BA9DAE3-3760-4F49-8E8B-14A9F5215E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2533650"/>
            <a:ext cx="171450" cy="171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A9D8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next-label">
            <a:extLst xmlns:a="http://schemas.openxmlformats.org/drawingml/2006/main">
              <a:ext uri="{FF2B5EF4-FFF2-40B4-BE49-F238E27FC236}">
                <a16:creationId xmlns:a16="http://schemas.microsoft.com/office/drawing/2014/main" id="{F5162CE4-B2F7-438E-9F9E-3BF49992D6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2514600"/>
            <a:ext cx="342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A9D8F"/>
                </a:solidFill>
                <a:latin typeface="Avenir Next"/>
                <a:ea typeface="Avenir Next"/>
                <a:cs typeface="Avenir Next"/>
              </a:defRPr>
            </a:pPr>
            <a:r>
              <a:rPr sz="975" b="1">
                <a:solidFill>
                  <a:srgbClr val="2A9D8F"/>
                </a:solidFill>
                <a:latin typeface="Avenir Next"/>
                <a:ea typeface="Avenir Next"/>
                <a:cs typeface="Avenir Next"/>
              </a:rPr>
              <a:t>PRÓXIMA ACTUALIZACIÓN</a:t>
            </a:r>
          </a:p>
        </p:txBody>
      </p:sp>
      <p:sp>
        <p:nvSpPr>
          <p:cNvPr id="13" name="next-copy">
            <a:extLst xmlns:a="http://schemas.openxmlformats.org/drawingml/2006/main">
              <a:ext uri="{FF2B5EF4-FFF2-40B4-BE49-F238E27FC236}">
                <a16:creationId xmlns:a16="http://schemas.microsoft.com/office/drawing/2014/main" id="{025394C6-0845-4D04-B564-153E175721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3048000"/>
            <a:ext cx="3905250" cy="1666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C1816"/>
                </a:solidFill>
                <a:latin typeface="Avenir Next"/>
                <a:ea typeface="Avenir Next"/>
                <a:cs typeface="Avenir Next"/>
              </a:defRPr>
            </a:pPr>
            <a:r>
              <a:rPr sz="1500" b="0">
                <a:solidFill>
                  <a:srgbClr val="1C1816"/>
                </a:solidFill>
                <a:latin typeface="Avenir Next"/>
                <a:ea typeface="Avenir Next"/>
                <a:cs typeface="Avenir Next"/>
              </a:rPr>
              <a:t>Paquete descargable de cuatro secciones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defRPr sz="1500" b="0">
                <a:solidFill>
                  <a:srgbClr val="1C1816"/>
                </a:solidFill>
                <a:latin typeface="Avenir Next"/>
                <a:ea typeface="Avenir Next"/>
                <a:cs typeface="Avenir Next"/>
              </a:defRPr>
            </a:pPr>
            <a:r>
              <a:rPr sz="1500" b="0">
                <a:solidFill>
                  <a:srgbClr val="1C1816"/>
                </a:solidFill>
                <a:latin typeface="Avenir Next"/>
                <a:ea typeface="Avenir Next"/>
                <a:cs typeface="Avenir Next"/>
              </a:rPr>
              <a:t>Explicaciones de estilo más concretas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defRPr sz="1500" b="0">
                <a:solidFill>
                  <a:srgbClr val="1C1816"/>
                </a:solidFill>
                <a:latin typeface="Avenir Next"/>
                <a:ea typeface="Avenir Next"/>
                <a:cs typeface="Avenir Next"/>
              </a:defRPr>
            </a:pPr>
            <a:r>
              <a:rPr sz="1500" b="0">
                <a:solidFill>
                  <a:srgbClr val="1C1816"/>
                </a:solidFill>
                <a:latin typeface="Avenir Next"/>
                <a:ea typeface="Avenir Next"/>
                <a:cs typeface="Avenir Next"/>
              </a:rPr>
              <a:t>Rúbricas alineadas como fuente del libro</a:t>
            </a:r>
          </a:p>
        </p:txBody>
      </p:sp>
    </p:spTree>
    <p:extLst>
      <p:ext uri="{BB962C8B-B14F-4D97-AF65-F5344CB8AC3E}">
        <p14:creationId xmlns:p14="http://schemas.microsoft.com/office/powerpoint/2010/main" val="947904030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001F5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golden-thread">
            <a:extLst xmlns:a="http://schemas.openxmlformats.org/drawingml/2006/main">
              <a:ext uri="{FF2B5EF4-FFF2-40B4-BE49-F238E27FC236}">
                <a16:creationId xmlns:a16="http://schemas.microsoft.com/office/drawing/2014/main" id="{65C62AD5-FFAF-4E6C-A341-CA0178F8C5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92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-label">
            <a:extLst xmlns:a="http://schemas.openxmlformats.org/drawingml/2006/main">
              <a:ext uri="{FF2B5EF4-FFF2-40B4-BE49-F238E27FC236}">
                <a16:creationId xmlns:a16="http://schemas.microsoft.com/office/drawing/2014/main" id="{9592E585-712D-45A2-9ED0-F0D2F3B512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3850"/>
            <a:ext cx="2476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DCE7FF"/>
                </a:solidFill>
                <a:latin typeface="Avenir Next"/>
                <a:ea typeface="Avenir Next"/>
                <a:cs typeface="Avenir Next"/>
              </a:defRPr>
            </a:pPr>
            <a:r>
              <a:rPr sz="900" b="1">
                <a:solidFill>
                  <a:srgbClr val="DCE7FF"/>
                </a:solidFill>
                <a:latin typeface="Avenir Next"/>
                <a:ea typeface="Avenir Next"/>
                <a:cs typeface="Avenir Next"/>
              </a:rPr>
              <a:t>NUEVAS ALTURAS</a:t>
            </a:r>
          </a:p>
        </p:txBody>
      </p:sp>
      <p:pic>
        <p:nvPicPr>
          <p:cNvPr id="1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26360811812446d"/>
          <a:stretch xmlns:a="http://schemas.openxmlformats.org/drawingml/2006/main"/>
        </p:blipFill>
        <p:spPr>
          <a:xfrm xmlns:a="http://schemas.openxmlformats.org/drawingml/2006/main">
            <a:off x="9048750" y="800100"/>
            <a:ext cx="1809750" cy="1809750"/>
          </a:xfrm>
          <a:prstGeom xmlns:a="http://schemas.openxmlformats.org/drawingml/2006/main" prst="rect">
            <a:avLst/>
          </a:prstGeom>
        </p:spPr>
      </p:pic>
      <p:sp>
        <p:nvSpPr>
          <p:cNvPr id="4" name="label-El principio que no cambia">
            <a:extLst xmlns:a="http://schemas.openxmlformats.org/drawingml/2006/main">
              <a:ext uri="{FF2B5EF4-FFF2-40B4-BE49-F238E27FC236}">
                <a16:creationId xmlns:a16="http://schemas.microsoft.com/office/drawing/2014/main" id="{8E11590A-C9FC-4272-804F-57284958C5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00125"/>
            <a:ext cx="3333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8ED8CF"/>
                </a:solidFill>
                <a:latin typeface="Avenir Next"/>
                <a:ea typeface="Avenir Next"/>
                <a:cs typeface="Avenir Next"/>
              </a:defRPr>
            </a:pPr>
            <a:r>
              <a:rPr sz="900" b="1">
                <a:solidFill>
                  <a:srgbClr val="8ED8CF"/>
                </a:solidFill>
                <a:latin typeface="Avenir Next"/>
                <a:ea typeface="Avenir Next"/>
                <a:cs typeface="Avenir Next"/>
              </a:rPr>
              <a:t>EL PRINCIPIO QUE NO CAMBIA</a:t>
            </a:r>
          </a:p>
        </p:txBody>
      </p:sp>
      <p:sp>
        <p:nvSpPr>
          <p:cNvPr id="5" name="closing">
            <a:extLst xmlns:a="http://schemas.openxmlformats.org/drawingml/2006/main">
              <a:ext uri="{FF2B5EF4-FFF2-40B4-BE49-F238E27FC236}">
                <a16:creationId xmlns:a16="http://schemas.microsoft.com/office/drawing/2014/main" id="{AB628731-3CC2-4B46-9FF9-9F327BDD6A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19250"/>
            <a:ext cx="7334250" cy="1524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4200" b="1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4200" b="1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Personalizar</a:t>
            </a:r>
          </a:p>
          <a:p xmlns:a="http://schemas.openxmlformats.org/drawingml/2006/main">
            <a:pPr algn="l">
              <a:defRPr sz="4200" b="1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4200" b="1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cómo se enseña,</a:t>
            </a:r>
          </a:p>
        </p:txBody>
      </p:sp>
      <p:sp>
        <p:nvSpPr>
          <p:cNvPr id="6" name="closing2">
            <a:extLst xmlns:a="http://schemas.openxmlformats.org/drawingml/2006/main">
              <a:ext uri="{FF2B5EF4-FFF2-40B4-BE49-F238E27FC236}">
                <a16:creationId xmlns:a16="http://schemas.microsoft.com/office/drawing/2014/main" id="{3894AEEB-66A3-4752-9227-76402E5588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333750"/>
            <a:ext cx="80962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DCE7FF"/>
                </a:solidFill>
                <a:latin typeface="Avenir Next"/>
                <a:ea typeface="Avenir Next"/>
                <a:cs typeface="Avenir Next"/>
              </a:defRPr>
            </a:pPr>
            <a:r>
              <a:rPr sz="2850" b="1">
                <a:solidFill>
                  <a:srgbClr val="DCE7FF"/>
                </a:solidFill>
                <a:latin typeface="Avenir Next"/>
                <a:ea typeface="Avenir Next"/>
                <a:cs typeface="Avenir Next"/>
              </a:rPr>
              <a:t>sin perder claridad sobre</a:t>
            </a:r>
          </a:p>
          <a:p xmlns:a="http://schemas.openxmlformats.org/drawingml/2006/main">
            <a:pPr algn="l">
              <a:defRPr sz="2850" b="1">
                <a:solidFill>
                  <a:srgbClr val="DCE7FF"/>
                </a:solidFill>
                <a:latin typeface="Avenir Next"/>
                <a:ea typeface="Avenir Next"/>
                <a:cs typeface="Avenir Next"/>
              </a:defRPr>
            </a:pPr>
            <a:r>
              <a:rPr sz="2850" b="1">
                <a:solidFill>
                  <a:srgbClr val="DCE7FF"/>
                </a:solidFill>
                <a:latin typeface="Avenir Next"/>
                <a:ea typeface="Avenir Next"/>
                <a:cs typeface="Avenir Next"/>
              </a:rPr>
              <a:t>qué se aprende y cómo se evalúa.</a:t>
            </a:r>
          </a:p>
        </p:txBody>
      </p:sp>
      <p:sp>
        <p:nvSpPr>
          <p:cNvPr id="7" name="closing-thread">
            <a:extLst xmlns:a="http://schemas.openxmlformats.org/drawingml/2006/main">
              <a:ext uri="{FF2B5EF4-FFF2-40B4-BE49-F238E27FC236}">
                <a16:creationId xmlns:a16="http://schemas.microsoft.com/office/drawing/2014/main" id="{D555BD7A-E07C-46BB-9849-A96E326A6E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81625"/>
            <a:ext cx="17145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92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closing-foot">
            <a:extLst xmlns:a="http://schemas.openxmlformats.org/drawingml/2006/main">
              <a:ext uri="{FF2B5EF4-FFF2-40B4-BE49-F238E27FC236}">
                <a16:creationId xmlns:a16="http://schemas.microsoft.com/office/drawing/2014/main" id="{BAD9F19C-F534-40B5-8742-99A48CFD0A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53100"/>
            <a:ext cx="4762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8ED8CF"/>
                </a:solidFill>
                <a:latin typeface="Avenir Next"/>
                <a:ea typeface="Avenir Next"/>
                <a:cs typeface="Avenir Next"/>
              </a:defRPr>
            </a:pPr>
            <a:r>
              <a:rPr sz="1350" b="1">
                <a:solidFill>
                  <a:srgbClr val="8ED8CF"/>
                </a:solidFill>
                <a:latin typeface="Avenir Next"/>
                <a:ea typeface="Avenir Next"/>
                <a:cs typeface="Avenir Next"/>
              </a:rPr>
              <a:t>Planes Semanales V2 · AENA</a:t>
            </a:r>
          </a:p>
        </p:txBody>
      </p:sp>
    </p:spTree>
    <p:extLst>
      <p:ext uri="{BB962C8B-B14F-4D97-AF65-F5344CB8AC3E}">
        <p14:creationId xmlns:p14="http://schemas.microsoft.com/office/powerpoint/2010/main" val="609033282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2026-08-04T21:39:41.8580000Z</dcterms:created>
  <dcterms:modified xsi:type="dcterms:W3CDTF">2026-08-04T21:39:41.8580000Z</dcterms:modified>
</coreProperties>
</file>